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4"/>
  </p:notesMasterIdLst>
  <p:sldIdLst>
    <p:sldId id="491" r:id="rId3"/>
    <p:sldId id="425" r:id="rId4"/>
    <p:sldId id="417" r:id="rId5"/>
    <p:sldId id="265" r:id="rId6"/>
    <p:sldId id="470" r:id="rId7"/>
    <p:sldId id="401" r:id="rId8"/>
    <p:sldId id="268" r:id="rId9"/>
    <p:sldId id="269" r:id="rId10"/>
    <p:sldId id="270" r:id="rId11"/>
    <p:sldId id="310" r:id="rId12"/>
    <p:sldId id="436" r:id="rId13"/>
    <p:sldId id="437" r:id="rId14"/>
    <p:sldId id="441" r:id="rId15"/>
    <p:sldId id="442" r:id="rId16"/>
    <p:sldId id="314" r:id="rId17"/>
    <p:sldId id="271" r:id="rId18"/>
    <p:sldId id="484" r:id="rId19"/>
    <p:sldId id="272" r:id="rId20"/>
    <p:sldId id="273" r:id="rId21"/>
    <p:sldId id="477" r:id="rId22"/>
    <p:sldId id="275" r:id="rId23"/>
    <p:sldId id="407" r:id="rId24"/>
    <p:sldId id="276" r:id="rId25"/>
    <p:sldId id="316" r:id="rId26"/>
    <p:sldId id="478" r:id="rId27"/>
    <p:sldId id="277" r:id="rId28"/>
    <p:sldId id="278" r:id="rId29"/>
    <p:sldId id="279" r:id="rId30"/>
    <p:sldId id="331" r:id="rId31"/>
    <p:sldId id="479" r:id="rId32"/>
    <p:sldId id="317" r:id="rId33"/>
    <p:sldId id="336" r:id="rId34"/>
    <p:sldId id="480" r:id="rId35"/>
    <p:sldId id="337" r:id="rId36"/>
    <p:sldId id="481" r:id="rId37"/>
    <p:sldId id="334" r:id="rId38"/>
    <p:sldId id="482" r:id="rId39"/>
    <p:sldId id="355" r:id="rId40"/>
    <p:sldId id="465" r:id="rId41"/>
    <p:sldId id="455" r:id="rId42"/>
    <p:sldId id="439" r:id="rId43"/>
    <p:sldId id="320" r:id="rId44"/>
    <p:sldId id="403" r:id="rId45"/>
    <p:sldId id="304" r:id="rId46"/>
    <p:sldId id="318" r:id="rId47"/>
    <p:sldId id="302" r:id="rId48"/>
    <p:sldId id="451" r:id="rId49"/>
    <p:sldId id="454" r:id="rId50"/>
    <p:sldId id="303" r:id="rId51"/>
    <p:sldId id="440" r:id="rId52"/>
    <p:sldId id="319" r:id="rId53"/>
    <p:sldId id="385" r:id="rId54"/>
    <p:sldId id="483" r:id="rId55"/>
    <p:sldId id="291" r:id="rId56"/>
    <p:sldId id="289" r:id="rId57"/>
    <p:sldId id="371" r:id="rId58"/>
    <p:sldId id="340" r:id="rId59"/>
    <p:sldId id="396" r:id="rId60"/>
    <p:sldId id="341" r:id="rId61"/>
    <p:sldId id="471" r:id="rId62"/>
    <p:sldId id="398" r:id="rId63"/>
    <p:sldId id="338" r:id="rId64"/>
    <p:sldId id="395" r:id="rId65"/>
    <p:sldId id="421" r:id="rId66"/>
    <p:sldId id="424" r:id="rId67"/>
    <p:sldId id="430" r:id="rId68"/>
    <p:sldId id="431" r:id="rId69"/>
    <p:sldId id="422" r:id="rId70"/>
    <p:sldId id="423" r:id="rId71"/>
    <p:sldId id="298" r:id="rId72"/>
    <p:sldId id="429" r:id="rId73"/>
    <p:sldId id="399" r:id="rId74"/>
    <p:sldId id="327" r:id="rId75"/>
    <p:sldId id="466" r:id="rId76"/>
    <p:sldId id="443" r:id="rId77"/>
    <p:sldId id="339" r:id="rId78"/>
    <p:sldId id="293" r:id="rId79"/>
    <p:sldId id="294" r:id="rId80"/>
    <p:sldId id="414" r:id="rId81"/>
    <p:sldId id="415" r:id="rId82"/>
    <p:sldId id="416" r:id="rId83"/>
    <p:sldId id="292" r:id="rId84"/>
    <p:sldId id="376" r:id="rId85"/>
    <p:sldId id="435" r:id="rId86"/>
    <p:sldId id="373" r:id="rId87"/>
    <p:sldId id="321" r:id="rId88"/>
    <p:sldId id="357" r:id="rId89"/>
    <p:sldId id="369" r:id="rId90"/>
    <p:sldId id="464" r:id="rId91"/>
    <p:sldId id="366" r:id="rId92"/>
    <p:sldId id="344" r:id="rId93"/>
    <p:sldId id="330" r:id="rId94"/>
    <p:sldId id="446" r:id="rId95"/>
    <p:sldId id="323" r:id="rId96"/>
    <p:sldId id="420" r:id="rId97"/>
    <p:sldId id="397" r:id="rId98"/>
    <p:sldId id="418" r:id="rId99"/>
    <p:sldId id="488" r:id="rId100"/>
    <p:sldId id="419" r:id="rId101"/>
    <p:sldId id="406" r:id="rId102"/>
    <p:sldId id="405" r:id="rId103"/>
    <p:sldId id="457" r:id="rId104"/>
    <p:sldId id="412" r:id="rId105"/>
    <p:sldId id="450" r:id="rId106"/>
    <p:sldId id="461" r:id="rId107"/>
    <p:sldId id="462" r:id="rId108"/>
    <p:sldId id="463" r:id="rId109"/>
    <p:sldId id="456" r:id="rId110"/>
    <p:sldId id="489" r:id="rId111"/>
    <p:sldId id="468" r:id="rId112"/>
    <p:sldId id="492" r:id="rId113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88C00"/>
    <a:srgbClr val="009900"/>
    <a:srgbClr val="00CC99"/>
    <a:srgbClr val="FFFFCC"/>
    <a:srgbClr val="1E69E2"/>
    <a:srgbClr val="66AEC8"/>
    <a:srgbClr val="178AE9"/>
    <a:srgbClr val="17C1E9"/>
    <a:srgbClr val="0BA7F5"/>
    <a:srgbClr val="A8D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93274" autoAdjust="0"/>
  </p:normalViewPr>
  <p:slideViewPr>
    <p:cSldViewPr>
      <p:cViewPr varScale="1">
        <p:scale>
          <a:sx n="55" d="100"/>
          <a:sy n="55" d="100"/>
        </p:scale>
        <p:origin x="-93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23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31586-67A5-448C-9848-23D7C3BCA11F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C038E-D406-4A5F-8E5A-8F011DCC3F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0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1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1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29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29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4816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C038E-D406-4A5F-8E5A-8F011DCC3F18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5581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C038E-D406-4A5F-8E5A-8F011DCC3F18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703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C038E-D406-4A5F-8E5A-8F011DCC3F18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083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6B48B6-6C8A-46D9-99F8-F5A3C2801DD0}" type="slidenum">
              <a:rPr lang="en-GB"/>
              <a:pPr/>
              <a:t>54</a:t>
            </a:fld>
            <a:endParaRPr lang="en-GB" dirty="0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70462" cy="3729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1805" y="4723171"/>
            <a:ext cx="4959134" cy="4475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540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55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55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484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56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56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678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57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57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984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C038E-D406-4A5F-8E5A-8F011DCC3F18}" type="slidenum">
              <a:rPr lang="ru-RU" smtClean="0"/>
              <a:pPr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347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59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59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783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2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124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EA7283-482C-43F8-999F-A12089171C43}" type="slidenum">
              <a:rPr lang="en-GB"/>
              <a:pPr/>
              <a:t>60</a:t>
            </a:fld>
            <a:endParaRPr lang="en-GB"/>
          </a:p>
        </p:txBody>
      </p:sp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lnSpc>
                <a:spcPct val="95000"/>
              </a:lnSpc>
            </a:pPr>
            <a:fld id="{9E1C22DE-E54D-4749-9653-6D28D7C3361F}" type="slidenum">
              <a:rPr lang="en-GB" sz="1400">
                <a:solidFill>
                  <a:srgbClr val="000000"/>
                </a:solidFill>
              </a:rPr>
              <a:pPr algn="r">
                <a:lnSpc>
                  <a:spcPct val="95000"/>
                </a:lnSpc>
              </a:pPr>
              <a:t>60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endParaRPr lang="ru-RU"/>
          </a:p>
        </p:txBody>
      </p:sp>
      <p:sp>
        <p:nvSpPr>
          <p:cNvPr id="4301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99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62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62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342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70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70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497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C038E-D406-4A5F-8E5A-8F011DCC3F18}" type="slidenum">
              <a:rPr lang="ru-RU" smtClean="0"/>
              <a:pPr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081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73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73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3267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74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74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438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75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75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581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76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76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35330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2E1C5F-18E0-4C7B-A6E0-B264E438756C}" type="slidenum">
              <a:rPr lang="en-GB"/>
              <a:pPr/>
              <a:t>78</a:t>
            </a:fld>
            <a:endParaRPr lang="en-GB" dirty="0"/>
          </a:p>
        </p:txBody>
      </p:sp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cs typeface="Lucida Sans Unicode" pitchFamily="32" charset="0"/>
              </a:defRPr>
            </a:lvl9pPr>
          </a:lstStyle>
          <a:p>
            <a:pPr algn="r">
              <a:lnSpc>
                <a:spcPct val="95000"/>
              </a:lnSpc>
            </a:pPr>
            <a:fld id="{98AFCDB8-4774-49BB-9EDD-AEB94F76B848}" type="slidenum">
              <a:rPr lang="en-GB" sz="1400">
                <a:solidFill>
                  <a:srgbClr val="000000"/>
                </a:solidFill>
              </a:rPr>
              <a:pPr algn="r">
                <a:lnSpc>
                  <a:spcPct val="95000"/>
                </a:lnSpc>
              </a:pPr>
              <a:t>78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endParaRPr lang="ru-RU" dirty="0"/>
          </a:p>
        </p:txBody>
      </p:sp>
      <p:sp>
        <p:nvSpPr>
          <p:cNvPr id="3993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2736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80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80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329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4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4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971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C038E-D406-4A5F-8E5A-8F011DCC3F18}" type="slidenum">
              <a:rPr lang="ru-RU" smtClean="0"/>
              <a:pPr/>
              <a:t>84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083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85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85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6304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C038E-D406-4A5F-8E5A-8F011DCC3F18}" type="slidenum">
              <a:rPr lang="ru-RU" smtClean="0"/>
              <a:pPr/>
              <a:t>86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6841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При прохождении заготовки и трубы переделов персонал вводит (выбирает) свой</a:t>
            </a:r>
            <a:r>
              <a:rPr lang="ru-RU" baseline="0" smtClean="0"/>
              <a:t> небольшой объем данных, который в итоге отражает карину рез-тов прослеживаемости и качества.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C038E-D406-4A5F-8E5A-8F011DCC3F18}" type="slidenum">
              <a:rPr lang="ru-RU" smtClean="0"/>
              <a:pPr/>
              <a:t>87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4311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C038E-D406-4A5F-8E5A-8F011DCC3F18}" type="slidenum">
              <a:rPr lang="ru-RU" smtClean="0"/>
              <a:pPr/>
              <a:t>88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7586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91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91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3979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             </a:t>
            </a:r>
            <a:r>
              <a:rPr lang="ru-RU" sz="2800" b="1" i="1" dirty="0" smtClean="0">
                <a:solidFill>
                  <a:srgbClr val="FF0000"/>
                </a:solidFill>
              </a:rPr>
              <a:t>Заменить</a:t>
            </a:r>
            <a:r>
              <a:rPr lang="ru-RU" sz="2800" b="1" i="1" baseline="0" dirty="0" smtClean="0">
                <a:solidFill>
                  <a:srgbClr val="FF0000"/>
                </a:solidFill>
              </a:rPr>
              <a:t> слайд на более информативный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C038E-D406-4A5F-8E5A-8F011DCC3F18}" type="slidenum">
              <a:rPr lang="ru-RU" smtClean="0"/>
              <a:pPr/>
              <a:t>92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56748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             </a:t>
            </a:r>
            <a:r>
              <a:rPr lang="ru-RU" sz="2800" b="1" i="1" dirty="0" smtClean="0">
                <a:solidFill>
                  <a:srgbClr val="FF0000"/>
                </a:solidFill>
              </a:rPr>
              <a:t>Заменить</a:t>
            </a:r>
            <a:r>
              <a:rPr lang="ru-RU" sz="2800" b="1" i="1" baseline="0" dirty="0" smtClean="0">
                <a:solidFill>
                  <a:srgbClr val="FF0000"/>
                </a:solidFill>
              </a:rPr>
              <a:t> слайд на более информативный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C038E-D406-4A5F-8E5A-8F011DCC3F18}" type="slidenum">
              <a:rPr lang="ru-RU" smtClean="0"/>
              <a:pPr/>
              <a:t>93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56748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EA7283-482C-43F8-999F-A12089171C43}" type="slidenum">
              <a:rPr lang="en-GB"/>
              <a:pPr/>
              <a:t>103</a:t>
            </a:fld>
            <a:endParaRPr lang="en-GB" dirty="0"/>
          </a:p>
        </p:txBody>
      </p:sp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lnSpc>
                <a:spcPct val="95000"/>
              </a:lnSpc>
            </a:pPr>
            <a:fld id="{9E1C22DE-E54D-4749-9653-6D28D7C3361F}" type="slidenum">
              <a:rPr lang="en-GB" sz="1400">
                <a:solidFill>
                  <a:srgbClr val="000000"/>
                </a:solidFill>
              </a:rPr>
              <a:pPr algn="r">
                <a:lnSpc>
                  <a:spcPct val="95000"/>
                </a:lnSpc>
              </a:pPr>
              <a:t>103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endParaRPr lang="ru-RU" dirty="0"/>
          </a:p>
        </p:txBody>
      </p:sp>
      <p:sp>
        <p:nvSpPr>
          <p:cNvPr id="4301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5620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104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104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865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ПДБ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2AD9-946A-4530-9990-2F59978B6118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8923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105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105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26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106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106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672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107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107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3693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108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108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006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109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109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086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ПДБ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2AD9-946A-4530-9990-2F59978B6118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295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ПДБ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2AD9-946A-4530-9990-2F59978B6118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564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17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17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781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22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22</a:t>
            </a:fld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 dirty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873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25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28100" y="9445928"/>
            <a:ext cx="2904338" cy="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25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13180" y="755675"/>
            <a:ext cx="4912125" cy="370126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5815" y="4723735"/>
            <a:ext cx="5379298" cy="4469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17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79D-CA52-4A12-9A5D-9B2FA057DE74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7813-BEA2-4604-9E95-E2AD45F3DC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494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79D-CA52-4A12-9A5D-9B2FA057DE74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7813-BEA2-4604-9E95-E2AD45F3DC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10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79D-CA52-4A12-9A5D-9B2FA057DE74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7813-BEA2-4604-9E95-E2AD45F3DC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58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955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89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655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4538" y="1460500"/>
            <a:ext cx="3792537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9475" y="1460500"/>
            <a:ext cx="3794125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189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99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31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107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8247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79D-CA52-4A12-9A5D-9B2FA057DE74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7813-BEA2-4604-9E95-E2AD45F3DC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1687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33922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690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83375" y="-266700"/>
            <a:ext cx="1979613" cy="62499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4538" y="-266700"/>
            <a:ext cx="5786437" cy="62499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6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79D-CA52-4A12-9A5D-9B2FA057DE74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7813-BEA2-4604-9E95-E2AD45F3DC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31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79D-CA52-4A12-9A5D-9B2FA057DE74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7813-BEA2-4604-9E95-E2AD45F3DC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52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79D-CA52-4A12-9A5D-9B2FA057DE74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7813-BEA2-4604-9E95-E2AD45F3DC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69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79D-CA52-4A12-9A5D-9B2FA057DE74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7813-BEA2-4604-9E95-E2AD45F3DC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896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79D-CA52-4A12-9A5D-9B2FA057DE74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7813-BEA2-4604-9E95-E2AD45F3DC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6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79D-CA52-4A12-9A5D-9B2FA057DE74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7813-BEA2-4604-9E95-E2AD45F3DC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8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F79D-CA52-4A12-9A5D-9B2FA057DE74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87813-BEA2-4604-9E95-E2AD45F3DC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013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7F79D-CA52-4A12-9A5D-9B2FA057DE74}" type="datetimeFigureOut">
              <a:rPr lang="ru-RU" smtClean="0"/>
              <a:pPr/>
              <a:t>26.10.2017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87813-BEA2-4604-9E95-E2AD45F3DC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49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4538" y="1460500"/>
            <a:ext cx="7739062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600450" y="-266700"/>
            <a:ext cx="50625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8686800" y="6640513"/>
            <a:ext cx="671513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fld id="{CC1C6038-ADCD-4CCC-9414-04D9291B1C03}" type="slidenum">
              <a:rPr lang="en-GB" sz="900" b="1">
                <a:solidFill>
                  <a:srgbClr val="000000"/>
                </a:solidFill>
                <a:latin typeface="Arial" charset="0"/>
              </a:rPr>
              <a:pPr algn="ctr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t>‹#›</a:t>
            </a:fld>
            <a:endParaRPr lang="en-GB" sz="9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3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marL="11430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marL="16002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marL="20574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1.wdp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2.wdp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6.wdp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7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9.wdp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microsoft.com/office/2007/relationships/hdphoto" Target="../media/hdphoto3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microsoft.com/office/2007/relationships/hdphoto" Target="../media/hdphoto25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3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6.wdp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2.wdp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3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4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5.wdp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7.png"/><Relationship Id="rId7" Type="http://schemas.microsoft.com/office/2007/relationships/hdphoto" Target="../media/hdphoto30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microsoft.com/office/2007/relationships/hdphoto" Target="../media/hdphoto49.wdp"/><Relationship Id="rId5" Type="http://schemas.openxmlformats.org/officeDocument/2006/relationships/image" Target="../media/image3.png"/><Relationship Id="rId10" Type="http://schemas.openxmlformats.org/officeDocument/2006/relationships/image" Target="../media/image82.png"/><Relationship Id="rId4" Type="http://schemas.microsoft.com/office/2007/relationships/hdphoto" Target="../media/hdphoto25.wdp"/><Relationship Id="rId9" Type="http://schemas.microsoft.com/office/2007/relationships/hdphoto" Target="../media/hdphoto48.wdp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3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50.wdp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53.wdp"/><Relationship Id="rId4" Type="http://schemas.openxmlformats.org/officeDocument/2006/relationships/image" Target="../media/image8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54.wdp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56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58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827088" y="981075"/>
            <a:ext cx="7743825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2800" smtClean="0">
              <a:solidFill>
                <a:srgbClr val="002060"/>
              </a:solidFill>
            </a:endParaRP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400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4000">
              <a:solidFill>
                <a:schemeClr val="accent1">
                  <a:lumMod val="50000"/>
                </a:schemeClr>
              </a:solidFill>
            </a:endParaRP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4000" smtClean="0">
                <a:solidFill>
                  <a:schemeClr val="accent1">
                    <a:lumMod val="50000"/>
                  </a:schemeClr>
                </a:solidFill>
              </a:rPr>
              <a:t>Автоматизированная </a:t>
            </a:r>
            <a:r>
              <a:rPr lang="ru-RU" sz="4000" smtClean="0">
                <a:solidFill>
                  <a:schemeClr val="accent1">
                    <a:lumMod val="50000"/>
                  </a:schemeClr>
                </a:solidFill>
              </a:rPr>
              <a:t>система 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прослеживаемости и </a:t>
            </a:r>
            <a:r>
              <a:rPr lang="ru-RU" sz="4000" smtClean="0">
                <a:solidFill>
                  <a:schemeClr val="accent1">
                    <a:lumMod val="50000"/>
                  </a:schemeClr>
                </a:solidFill>
              </a:rPr>
              <a:t>контроля качества  продукции</a:t>
            </a: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sz="2400" b="1" dirty="0">
              <a:solidFill>
                <a:srgbClr val="333366"/>
              </a:solidFill>
              <a:cs typeface="Arial Unicode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02827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0"/>
            <a:ext cx="6516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                                                     Суточное задание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38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5719" y="116632"/>
            <a:ext cx="5983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Рапорт прослеживаемости по плавке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273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4581" y="70894"/>
            <a:ext cx="5924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Рапорт прослеживаемости по пакету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56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4581" y="70894"/>
            <a:ext cx="5924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Рапорт прослеживаемости </a:t>
            </a:r>
            <a:r>
              <a:rPr lang="ru-RU" sz="2400" b="1" smtClean="0">
                <a:solidFill>
                  <a:srgbClr val="FFFF00"/>
                </a:solidFill>
              </a:rPr>
              <a:t>по заказу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090"/>
            <a:ext cx="948055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114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600450" y="-170616"/>
            <a:ext cx="5543550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lnSpc>
                <a:spcPct val="44000"/>
              </a:lnSpc>
            </a:pPr>
            <a:r>
              <a:rPr lang="ru-RU" b="1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b="1" smtClean="0">
                <a:solidFill>
                  <a:srgbClr val="FFFF00"/>
                </a:solidFill>
                <a:latin typeface="Arial" charset="0"/>
              </a:rPr>
              <a:t>                           Уровни </a:t>
            </a:r>
            <a:r>
              <a:rPr lang="ru-RU" b="1" dirty="0" smtClean="0">
                <a:solidFill>
                  <a:srgbClr val="FFFF00"/>
                </a:solidFill>
                <a:latin typeface="Arial" charset="0"/>
              </a:rPr>
              <a:t>системы</a:t>
            </a:r>
            <a:endParaRPr lang="ru-RU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3789743" y="4081190"/>
            <a:ext cx="2240716" cy="79208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ru-RU" sz="1400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Контроллер прослеживаемости,</a:t>
            </a:r>
          </a:p>
          <a:p>
            <a:pPr algn="ctr">
              <a:lnSpc>
                <a:spcPct val="100000"/>
              </a:lnSpc>
            </a:pPr>
            <a:r>
              <a:rPr lang="en-US" sz="1400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Siemens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Simatic S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785203" y="2449519"/>
            <a:ext cx="2240716" cy="79208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mtClean="0">
                <a:solidFill>
                  <a:srgbClr val="3333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MS</a:t>
            </a:r>
            <a:r>
              <a:rPr lang="ru-RU" smtClean="0">
                <a:solidFill>
                  <a:srgbClr val="3333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mtClean="0">
                <a:solidFill>
                  <a:srgbClr val="3333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SQL</a:t>
            </a:r>
            <a:r>
              <a:rPr lang="ru-RU" smtClean="0">
                <a:solidFill>
                  <a:srgbClr val="3333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endParaRPr lang="ru-RU" dirty="0" smtClean="0">
              <a:solidFill>
                <a:srgbClr val="33336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n-US" dirty="0" smtClean="0">
                <a:solidFill>
                  <a:srgbClr val="3333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ORACLE</a:t>
            </a:r>
            <a:endParaRPr lang="ru-RU" dirty="0" smtClean="0">
              <a:solidFill>
                <a:srgbClr val="33336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00000"/>
              </a:lnSpc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3" name="Блок-схема: процесс 2"/>
          <p:cNvSpPr/>
          <p:nvPr/>
        </p:nvSpPr>
        <p:spPr bwMode="auto">
          <a:xfrm>
            <a:off x="2291140" y="3832219"/>
            <a:ext cx="5184576" cy="1155944"/>
          </a:xfrm>
          <a:prstGeom prst="flowChartProcess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6" name="Блок-схема: процесс 15"/>
          <p:cNvSpPr/>
          <p:nvPr/>
        </p:nvSpPr>
        <p:spPr bwMode="auto">
          <a:xfrm>
            <a:off x="2317813" y="2333977"/>
            <a:ext cx="5184576" cy="1090737"/>
          </a:xfrm>
          <a:prstGeom prst="flowChartProcess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95" y="2248357"/>
            <a:ext cx="2124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Верхний уровень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42" y="3742636"/>
            <a:ext cx="2429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Средний уровень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2350045" y="5657168"/>
            <a:ext cx="5029992" cy="79208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ru-RU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Датчики ,  исполнительные механизмы,</a:t>
            </a:r>
          </a:p>
          <a:p>
            <a:pPr algn="ctr">
              <a:lnSpc>
                <a:spcPct val="100000"/>
              </a:lnSpc>
            </a:pPr>
            <a:r>
              <a:rPr lang="ru-RU">
                <a:solidFill>
                  <a:schemeClr val="accent6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технологические контрлллеры.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ru-RU" smtClean="0">
              <a:solidFill>
                <a:schemeClr val="accent6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00000"/>
              </a:lnSpc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 bwMode="auto">
          <a:xfrm>
            <a:off x="68908" y="3645024"/>
            <a:ext cx="46577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Двойная стрелка вверх/вниз 21"/>
          <p:cNvSpPr/>
          <p:nvPr/>
        </p:nvSpPr>
        <p:spPr bwMode="auto">
          <a:xfrm>
            <a:off x="4830867" y="1982161"/>
            <a:ext cx="149391" cy="340184"/>
          </a:xfrm>
          <a:prstGeom prst="up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5" name="Двойная стрелка вверх/вниз 24"/>
          <p:cNvSpPr/>
          <p:nvPr/>
        </p:nvSpPr>
        <p:spPr bwMode="auto">
          <a:xfrm>
            <a:off x="4826433" y="5078511"/>
            <a:ext cx="167335" cy="363917"/>
          </a:xfrm>
          <a:prstGeom prst="up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6" name="Блок-схема: процесс 25"/>
          <p:cNvSpPr/>
          <p:nvPr/>
        </p:nvSpPr>
        <p:spPr bwMode="auto">
          <a:xfrm>
            <a:off x="2259276" y="5475240"/>
            <a:ext cx="5184576" cy="1155944"/>
          </a:xfrm>
          <a:prstGeom prst="flowChartProcess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 bwMode="auto">
          <a:xfrm>
            <a:off x="139856" y="5200915"/>
            <a:ext cx="4515837" cy="394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Прямая соединительная линия 30"/>
          <p:cNvCxnSpPr/>
          <p:nvPr/>
        </p:nvCxnSpPr>
        <p:spPr bwMode="auto">
          <a:xfrm flipV="1">
            <a:off x="5099878" y="5244194"/>
            <a:ext cx="3772874" cy="3547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7368" y="5240315"/>
            <a:ext cx="2429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  Нижний уровень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 bwMode="auto">
          <a:xfrm>
            <a:off x="5099878" y="3657420"/>
            <a:ext cx="3833811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Двойная стрелка вверх/вниз 38"/>
          <p:cNvSpPr/>
          <p:nvPr/>
        </p:nvSpPr>
        <p:spPr bwMode="auto">
          <a:xfrm>
            <a:off x="4821894" y="3424714"/>
            <a:ext cx="167335" cy="363917"/>
          </a:xfrm>
          <a:prstGeom prst="up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2309630" y="859373"/>
            <a:ext cx="5156944" cy="112278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 bwMode="auto">
          <a:xfrm>
            <a:off x="2436371" y="1052486"/>
            <a:ext cx="4943666" cy="792338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ru-RU" dirty="0" smtClean="0">
                <a:solidFill>
                  <a:srgbClr val="3333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Смежные системы:</a:t>
            </a:r>
          </a:p>
          <a:p>
            <a:pPr algn="ctr">
              <a:lnSpc>
                <a:spcPct val="100000"/>
              </a:lnSpc>
            </a:pPr>
            <a:r>
              <a:rPr lang="ru-RU" smtClean="0">
                <a:solidFill>
                  <a:srgbClr val="3333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АСУТП, АСУ-цеха, </a:t>
            </a:r>
            <a:r>
              <a:rPr lang="en-US" dirty="0" smtClean="0">
                <a:solidFill>
                  <a:srgbClr val="3333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SAP (</a:t>
            </a:r>
            <a:r>
              <a:rPr lang="ru-RU" dirty="0" smtClean="0">
                <a:solidFill>
                  <a:srgbClr val="3333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КИС)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676582"/>
      </p:ext>
    </p:extLst>
  </p:cSld>
  <p:clrMapOvr>
    <a:masterClrMapping/>
  </p:clrMapOvr>
  <p:transition spd="slow" advTm="13723">
    <p:wip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692696"/>
            <a:ext cx="9127233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smtClean="0">
                <a:solidFill>
                  <a:srgbClr val="333366"/>
                </a:solidFill>
                <a:cs typeface="Arial Unicode MS" pitchFamily="32" charset="0"/>
              </a:rPr>
              <a:t>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smtClean="0">
                <a:solidFill>
                  <a:srgbClr val="333366"/>
                </a:solidFill>
                <a:cs typeface="Arial Unicode MS" pitchFamily="32" charset="0"/>
              </a:rPr>
              <a:t>                       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504" y="102939"/>
            <a:ext cx="9059038" cy="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mtClean="0">
                <a:solidFill>
                  <a:srgbClr val="002060"/>
                </a:solidFill>
                <a:latin typeface="Calibri"/>
              </a:rPr>
              <a:t>                                                                           </a:t>
            </a:r>
            <a:endParaRPr lang="en-GB" sz="28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7" y="836713"/>
            <a:ext cx="8788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5400" b="1" i="1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7" y="692696"/>
            <a:ext cx="9146978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chemeClr val="accent1">
                    <a:lumMod val="50000"/>
                  </a:schemeClr>
                </a:solidFill>
              </a:rPr>
              <a:t>Виды контролей и блокировок:</a:t>
            </a:r>
          </a:p>
          <a:p>
            <a:endParaRPr lang="ru-RU" sz="240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блокировка аттестации </a:t>
            </a:r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трубы и пакета </a:t>
            </a:r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продукции как «годная» при наличии в системе зарегистрированного, но неисправленного дефекта;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endParaRPr lang="ru-RU" sz="240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блокировка </a:t>
            </a:r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аттестации </a:t>
            </a:r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трубы и пакета продукции как «годная» при </a:t>
            </a:r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отклонении от условий (значений) карты контроля качества и НД</a:t>
            </a:r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endParaRPr lang="ru-RU" sz="240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блокировка сдачи </a:t>
            </a:r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(формирование предъявки) и отгрузки трубы, пакета </a:t>
            </a:r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не </a:t>
            </a:r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имеющих </a:t>
            </a:r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признака «годная».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ru-RU" sz="2200" i="1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200" i="1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i="1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81284"/>
            <a:ext cx="4899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FF00"/>
                </a:solidFill>
              </a:rPr>
              <a:t>Виды контролей и блокировок</a:t>
            </a:r>
          </a:p>
        </p:txBody>
      </p:sp>
    </p:spTree>
    <p:extLst>
      <p:ext uri="{BB962C8B-B14F-4D97-AF65-F5344CB8AC3E}">
        <p14:creationId xmlns:p14="http://schemas.microsoft.com/office/powerpoint/2010/main" val="95456730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692696"/>
            <a:ext cx="9127233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smtClean="0">
                <a:solidFill>
                  <a:srgbClr val="333366"/>
                </a:solidFill>
                <a:cs typeface="Arial Unicode MS" pitchFamily="32" charset="0"/>
              </a:rPr>
              <a:t>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smtClean="0">
                <a:solidFill>
                  <a:srgbClr val="333366"/>
                </a:solidFill>
                <a:cs typeface="Arial Unicode MS" pitchFamily="32" charset="0"/>
              </a:rPr>
              <a:t>                       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504" y="102939"/>
            <a:ext cx="9059038" cy="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mtClean="0">
                <a:solidFill>
                  <a:srgbClr val="002060"/>
                </a:solidFill>
                <a:latin typeface="Calibri"/>
              </a:rPr>
              <a:t>                                                                           </a:t>
            </a:r>
            <a:endParaRPr lang="en-GB" sz="28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7" y="836713"/>
            <a:ext cx="8788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5400" b="1" i="1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30479" y="81284"/>
            <a:ext cx="4296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Пример отклонения от ККК</a:t>
            </a:r>
            <a:endParaRPr lang="ru-RU" sz="2400" b="1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577"/>
            <a:ext cx="9144000" cy="6106249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 bwMode="auto">
          <a:xfrm>
            <a:off x="6156176" y="3429000"/>
            <a:ext cx="2088232" cy="14401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693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692696"/>
            <a:ext cx="9127233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smtClean="0">
                <a:solidFill>
                  <a:srgbClr val="333366"/>
                </a:solidFill>
                <a:cs typeface="Arial Unicode MS" pitchFamily="32" charset="0"/>
              </a:rPr>
              <a:t>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smtClean="0">
                <a:solidFill>
                  <a:srgbClr val="333366"/>
                </a:solidFill>
                <a:cs typeface="Arial Unicode MS" pitchFamily="32" charset="0"/>
              </a:rPr>
              <a:t>                       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504" y="102939"/>
            <a:ext cx="9059038" cy="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mtClean="0">
                <a:solidFill>
                  <a:srgbClr val="002060"/>
                </a:solidFill>
                <a:latin typeface="Calibri"/>
              </a:rPr>
              <a:t>                                                                           </a:t>
            </a:r>
            <a:endParaRPr lang="en-GB" sz="28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7" y="836713"/>
            <a:ext cx="8788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5400" b="1" i="1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30479" y="81284"/>
            <a:ext cx="4296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Пример отклонения от ККК</a:t>
            </a:r>
            <a:endParaRPr lang="ru-RU" sz="2400" b="1">
              <a:solidFill>
                <a:srgbClr val="FFFF00"/>
              </a:solidFill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6156176" y="3429000"/>
            <a:ext cx="2088232" cy="14401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27233" cy="616530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 bwMode="auto">
          <a:xfrm>
            <a:off x="2987824" y="4149080"/>
            <a:ext cx="1456844" cy="43204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6588224" y="4869160"/>
            <a:ext cx="1800200" cy="43204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7556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-62118" y="102939"/>
            <a:ext cx="9059038" cy="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mtClean="0">
                <a:solidFill>
                  <a:srgbClr val="002060"/>
                </a:solidFill>
                <a:latin typeface="Calibri"/>
              </a:rPr>
              <a:t>                                                                           </a:t>
            </a:r>
            <a:endParaRPr lang="en-GB" sz="28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7" y="836713"/>
            <a:ext cx="8788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5400" b="1" i="1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56017" y="81284"/>
            <a:ext cx="4501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Пример отклонения от КККР</a:t>
            </a:r>
            <a:endParaRPr lang="ru-RU" sz="2400" b="1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 bwMode="auto">
          <a:xfrm>
            <a:off x="4211960" y="3631332"/>
            <a:ext cx="3600400" cy="28803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522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692696"/>
            <a:ext cx="9127233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smtClean="0">
                <a:solidFill>
                  <a:srgbClr val="333366"/>
                </a:solidFill>
                <a:cs typeface="Arial Unicode MS" pitchFamily="32" charset="0"/>
              </a:rPr>
              <a:t>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smtClean="0">
                <a:solidFill>
                  <a:srgbClr val="333366"/>
                </a:solidFill>
                <a:cs typeface="Arial Unicode MS" pitchFamily="32" charset="0"/>
              </a:rPr>
              <a:t>                       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504" y="102939"/>
            <a:ext cx="9059038" cy="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mtClean="0">
                <a:solidFill>
                  <a:srgbClr val="002060"/>
                </a:solidFill>
                <a:latin typeface="Calibri"/>
              </a:rPr>
              <a:t>                                                                           </a:t>
            </a:r>
            <a:endParaRPr lang="en-GB" sz="28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7" y="836713"/>
            <a:ext cx="8788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5400" b="1" i="1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" y="672287"/>
            <a:ext cx="9127232" cy="616530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 bwMode="auto">
          <a:xfrm>
            <a:off x="16767" y="6165304"/>
            <a:ext cx="9019729" cy="576064"/>
          </a:xfrm>
          <a:prstGeom prst="ellipse">
            <a:avLst/>
          </a:prstGeom>
          <a:noFill/>
          <a:ln w="57150">
            <a:solidFill>
              <a:srgbClr val="FFFF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5939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692696"/>
            <a:ext cx="9127233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smtClean="0">
                <a:solidFill>
                  <a:srgbClr val="333366"/>
                </a:solidFill>
                <a:cs typeface="Arial Unicode MS" pitchFamily="32" charset="0"/>
              </a:rPr>
              <a:t>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smtClean="0">
                <a:solidFill>
                  <a:srgbClr val="333366"/>
                </a:solidFill>
                <a:cs typeface="Arial Unicode MS" pitchFamily="32" charset="0"/>
              </a:rPr>
              <a:t>                       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504" y="102939"/>
            <a:ext cx="9059038" cy="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mtClean="0">
                <a:solidFill>
                  <a:srgbClr val="002060"/>
                </a:solidFill>
                <a:latin typeface="Calibri"/>
              </a:rPr>
              <a:t>                                                                           </a:t>
            </a:r>
            <a:endParaRPr lang="en-GB" sz="28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7" y="836713"/>
            <a:ext cx="8788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5400" b="1" i="1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7" y="692696"/>
            <a:ext cx="9146978" cy="9171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На основании информации о производстве и качестве </a:t>
            </a:r>
          </a:p>
          <a:p>
            <a:pPr algn="ctr"/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       каждой трубы в плавке система позволяет:</a:t>
            </a:r>
          </a:p>
          <a:p>
            <a:endParaRPr lang="ru-RU" sz="2400" i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200" smtClean="0">
                <a:solidFill>
                  <a:schemeClr val="accent1">
                    <a:lumMod val="50000"/>
                  </a:schemeClr>
                </a:solidFill>
              </a:rPr>
              <a:t>производить продукцию строго по производственным заказам;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20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200" smtClean="0">
                <a:solidFill>
                  <a:schemeClr val="accent1">
                    <a:lumMod val="50000"/>
                  </a:schemeClr>
                </a:solidFill>
              </a:rPr>
              <a:t>своевременно выполнять корректирующие действия по произ-водству и качеству;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20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200" smtClean="0">
                <a:solidFill>
                  <a:schemeClr val="accent1">
                    <a:lumMod val="50000"/>
                  </a:schemeClr>
                </a:solidFill>
              </a:rPr>
              <a:t>блокировать сдачу продукции при отклонениях от требований к технологии и качеству;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20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200" smtClean="0">
                <a:solidFill>
                  <a:schemeClr val="accent1">
                    <a:lumMod val="50000"/>
                  </a:schemeClr>
                </a:solidFill>
              </a:rPr>
              <a:t>получать отчеты для выполнения анализа по производству и качеству (за смену, сутки, период);</a:t>
            </a:r>
          </a:p>
          <a:p>
            <a:endParaRPr lang="ru-RU" sz="220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200">
                <a:solidFill>
                  <a:schemeClr val="accent1">
                    <a:lumMod val="50000"/>
                  </a:schemeClr>
                </a:solidFill>
              </a:rPr>
              <a:t>х</a:t>
            </a:r>
            <a:r>
              <a:rPr lang="ru-RU" sz="2200" smtClean="0">
                <a:solidFill>
                  <a:schemeClr val="accent1">
                    <a:lumMod val="50000"/>
                  </a:schemeClr>
                </a:solidFill>
              </a:rPr>
              <a:t>ранить генеалогию по каждой трубе с данными о технологи-ческих, контрольных операциях и технологических параметрах;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20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200" smtClean="0">
                <a:solidFill>
                  <a:schemeClr val="accent1">
                    <a:lumMod val="50000"/>
                  </a:schemeClr>
                </a:solidFill>
              </a:rPr>
              <a:t>осуществлять обмен данным со смежными системами. </a:t>
            </a:r>
          </a:p>
          <a:p>
            <a:endParaRPr lang="ru-RU" sz="2200" i="1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200" i="1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i="1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i="1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4389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0"/>
            <a:ext cx="6516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                                        Карта контроля качества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9219" name="Picture 3" descr="C:\Documents and Settings\Валерий\Рабочий стол\КК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74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09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92696"/>
            <a:ext cx="9144000" cy="975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400" b="1" smtClean="0">
                <a:solidFill>
                  <a:schemeClr val="accent1">
                    <a:lumMod val="50000"/>
                  </a:schemeClr>
                </a:solidFill>
              </a:rPr>
              <a:t>Наши подходы при разработке и внедрении систем.</a:t>
            </a:r>
          </a:p>
          <a:p>
            <a:pPr algn="ctr"/>
            <a:endParaRPr lang="ru-RU" sz="2400" b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smtClean="0">
                <a:solidFill>
                  <a:schemeClr val="accent1">
                    <a:lumMod val="50000"/>
                  </a:schemeClr>
                </a:solidFill>
              </a:rPr>
              <a:t>Полное </a:t>
            </a:r>
            <a:r>
              <a:rPr lang="ru-RU" sz="2000">
                <a:solidFill>
                  <a:schemeClr val="accent1">
                    <a:lumMod val="50000"/>
                  </a:schemeClr>
                </a:solidFill>
              </a:rPr>
              <a:t>выполнение требований Заказчика к системе</a:t>
            </a:r>
            <a:r>
              <a:rPr lang="ru-RU" sz="200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200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smtClean="0">
                <a:solidFill>
                  <a:schemeClr val="accent1">
                    <a:lumMod val="50000"/>
                  </a:schemeClr>
                </a:solidFill>
              </a:rPr>
              <a:t>При разработке предлагаем решения исходя наших лучших практик и на базе современных программных и технических средств.</a:t>
            </a:r>
          </a:p>
          <a:p>
            <a:r>
              <a:rPr lang="ru-RU" sz="200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smtClean="0">
                <a:solidFill>
                  <a:schemeClr val="accent1">
                    <a:lumMod val="50000"/>
                  </a:schemeClr>
                </a:solidFill>
              </a:rPr>
              <a:t>Открытость и сотрудничество с персоналом Заказчика.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smtClean="0">
                <a:solidFill>
                  <a:schemeClr val="accent1">
                    <a:lumMod val="50000"/>
                  </a:schemeClr>
                </a:solidFill>
              </a:rPr>
              <a:t>Работа в процессе ОПЭ до полного устранения замечаний в работе системы.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smtClean="0">
                <a:solidFill>
                  <a:schemeClr val="accent1">
                    <a:lumMod val="50000"/>
                  </a:schemeClr>
                </a:solidFill>
              </a:rPr>
              <a:t>Сопровождение системы на безвозмездной основе в течение 3-х месяцев с момента ее сдачи.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smtClean="0">
                <a:solidFill>
                  <a:schemeClr val="accent1">
                    <a:lumMod val="50000"/>
                  </a:schemeClr>
                </a:solidFill>
              </a:rPr>
              <a:t>Оказание услуг на условиях постоплаты.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320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320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just">
              <a:buAutoNum type="arabicPeriod"/>
            </a:pPr>
            <a:endParaRPr lang="ru-RU" sz="32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447529"/>
            <a:ext cx="3576620" cy="2357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 </a:t>
            </a:r>
            <a:r>
              <a:rPr lang="ru-RU" b="1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ООО «ПРОМАТИС»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454080, Россия, г.Челябинск,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у</a:t>
            </a: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л</a:t>
            </a: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.</a:t>
            </a: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 Энтузиастов 6-а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т</a:t>
            </a: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ел./Факс: (351) 265-71-56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т</a:t>
            </a: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ел.: (351) 265-71-54, 265-72-35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e-mail: info@promatis.ru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http://www.promatis.ru/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Arial Unicode MS" pitchFamily="32" charset="0"/>
              <a:cs typeface="Arial Unicode MS" pitchFamily="3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56792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smtClean="0">
                <a:solidFill>
                  <a:schemeClr val="accent1">
                    <a:lumMod val="50000"/>
                  </a:schemeClr>
                </a:solidFill>
              </a:rPr>
              <a:t>         Благодарим за внимание,</a:t>
            </a:r>
          </a:p>
          <a:p>
            <a:endParaRPr lang="ru-RU" sz="2400" i="1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i="1" smtClean="0">
                <a:solidFill>
                  <a:schemeClr val="accent1">
                    <a:lumMod val="50000"/>
                  </a:schemeClr>
                </a:solidFill>
              </a:rPr>
              <a:t>         готовы безвозмездно выполнить предпроектное</a:t>
            </a:r>
          </a:p>
          <a:p>
            <a:r>
              <a:rPr lang="ru-RU" sz="2400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smtClean="0">
                <a:solidFill>
                  <a:schemeClr val="accent1">
                    <a:lumMod val="50000"/>
                  </a:schemeClr>
                </a:solidFill>
              </a:rPr>
              <a:t>      обследование вашего производства и представить  </a:t>
            </a:r>
          </a:p>
          <a:p>
            <a:r>
              <a:rPr lang="ru-RU" sz="2400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smtClean="0">
                <a:solidFill>
                  <a:schemeClr val="accent1">
                    <a:lumMod val="50000"/>
                  </a:schemeClr>
                </a:solidFill>
              </a:rPr>
              <a:t>                    технико-коммерческое предложение !</a:t>
            </a:r>
          </a:p>
          <a:p>
            <a:pPr>
              <a:lnSpc>
                <a:spcPct val="150000"/>
              </a:lnSpc>
            </a:pPr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Телефон для консультаций:   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8 - 982 114  54 93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  Якубович Валерий Григорьевич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0"/>
            <a:ext cx="6516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  <a:latin typeface="Calibri"/>
              </a:rPr>
              <a:t>                                            Карта контроля качества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899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48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0"/>
            <a:ext cx="6516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Calibri"/>
              </a:rPr>
              <a:t> </a:t>
            </a:r>
            <a:r>
              <a:rPr lang="ru-RU" smtClean="0">
                <a:solidFill>
                  <a:srgbClr val="FFFF00"/>
                </a:solidFill>
                <a:latin typeface="Calibri"/>
              </a:rPr>
              <a:t>            </a:t>
            </a:r>
            <a:r>
              <a:rPr lang="en-US" smtClean="0">
                <a:solidFill>
                  <a:srgbClr val="FFFF00"/>
                </a:solidFill>
                <a:latin typeface="Calibri"/>
              </a:rPr>
              <a:t>                 </a:t>
            </a:r>
            <a:r>
              <a:rPr lang="ru-RU" smtClean="0">
                <a:solidFill>
                  <a:srgbClr val="FFFF00"/>
                </a:solidFill>
                <a:latin typeface="Calibri"/>
              </a:rPr>
              <a:t>      </a:t>
            </a:r>
            <a:r>
              <a:rPr lang="en-US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ru-RU" sz="2400" b="1">
                <a:solidFill>
                  <a:srgbClr val="FFFF00"/>
                </a:solidFill>
                <a:latin typeface="Calibri"/>
              </a:rPr>
              <a:t>Карта контроля </a:t>
            </a:r>
            <a:r>
              <a:rPr lang="ru-RU" sz="2400" b="1" smtClean="0">
                <a:solidFill>
                  <a:srgbClr val="FFFF00"/>
                </a:solidFill>
                <a:latin typeface="Calibri"/>
              </a:rPr>
              <a:t>качества резьбы</a:t>
            </a:r>
            <a:endParaRPr lang="ru-RU" sz="2400" b="1">
              <a:solidFill>
                <a:srgbClr val="FFFF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030413" y="13779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52352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0"/>
            <a:ext cx="6516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Calibri"/>
              </a:rPr>
              <a:t> </a:t>
            </a:r>
            <a:r>
              <a:rPr lang="ru-RU" smtClean="0">
                <a:solidFill>
                  <a:srgbClr val="FFFF00"/>
                </a:solidFill>
                <a:latin typeface="Calibri"/>
              </a:rPr>
              <a:t>            </a:t>
            </a:r>
            <a:r>
              <a:rPr lang="en-US" smtClean="0">
                <a:solidFill>
                  <a:srgbClr val="FFFF00"/>
                </a:solidFill>
                <a:latin typeface="Calibri"/>
              </a:rPr>
              <a:t>                  </a:t>
            </a:r>
            <a:r>
              <a:rPr lang="ru-RU" sz="2400" b="1">
                <a:solidFill>
                  <a:srgbClr val="FFFF00"/>
                </a:solidFill>
                <a:latin typeface="Calibri"/>
              </a:rPr>
              <a:t>Карта контроля </a:t>
            </a:r>
            <a:r>
              <a:rPr lang="ru-RU" sz="2400" b="1" smtClean="0">
                <a:solidFill>
                  <a:srgbClr val="FFFF00"/>
                </a:solidFill>
                <a:latin typeface="Calibri"/>
              </a:rPr>
              <a:t>качества резьбы</a:t>
            </a:r>
          </a:p>
          <a:p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030413" y="13779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52352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36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0"/>
            <a:ext cx="63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Calibri"/>
              </a:rPr>
              <a:t>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Прием заготовки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82442" y="2851922"/>
            <a:ext cx="1394339" cy="264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Прием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заготовки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483410" y="1034125"/>
            <a:ext cx="4104456" cy="108012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 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144882" y="2850332"/>
            <a:ext cx="1368152" cy="2619575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6" charset="0"/>
              </a:rPr>
              <a:t>   Нагрев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в печи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(ПШБ)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3887924" y="2850332"/>
            <a:ext cx="1368152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Прокат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36" name="Стрелка вверх 35"/>
          <p:cNvSpPr/>
          <p:nvPr/>
        </p:nvSpPr>
        <p:spPr bwMode="auto">
          <a:xfrm>
            <a:off x="4329684" y="2114245"/>
            <a:ext cx="484632" cy="710973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0" name="Стрелка вниз 39"/>
          <p:cNvSpPr/>
          <p:nvPr/>
        </p:nvSpPr>
        <p:spPr bwMode="auto">
          <a:xfrm>
            <a:off x="828772" y="2116503"/>
            <a:ext cx="484632" cy="710973"/>
          </a:xfrm>
          <a:prstGeom prst="down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2" name="Стрелка вправо 41"/>
          <p:cNvSpPr/>
          <p:nvPr/>
        </p:nvSpPr>
        <p:spPr bwMode="auto">
          <a:xfrm>
            <a:off x="1791146" y="3886273"/>
            <a:ext cx="345188" cy="484632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3" name="Стрелка вправо 42"/>
          <p:cNvSpPr/>
          <p:nvPr/>
        </p:nvSpPr>
        <p:spPr bwMode="auto">
          <a:xfrm>
            <a:off x="3541062" y="3901795"/>
            <a:ext cx="345188" cy="484632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2974" y="1320733"/>
            <a:ext cx="26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Промежуточный склад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5652118" y="2889095"/>
            <a:ext cx="1368152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Термо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обработка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7380312" y="2925744"/>
            <a:ext cx="1438936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Отделка,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6" charset="0"/>
              </a:rPr>
              <a:t>испытания,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    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контроль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качества,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  сдача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готовой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продукции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</a:t>
            </a:r>
          </a:p>
        </p:txBody>
      </p:sp>
      <p:sp>
        <p:nvSpPr>
          <p:cNvPr id="18" name="Стрелка вверх 17"/>
          <p:cNvSpPr/>
          <p:nvPr/>
        </p:nvSpPr>
        <p:spPr bwMode="auto">
          <a:xfrm>
            <a:off x="5715584" y="2160088"/>
            <a:ext cx="484632" cy="710973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9" name="Стрелка вверх 18"/>
          <p:cNvSpPr/>
          <p:nvPr/>
        </p:nvSpPr>
        <p:spPr bwMode="auto">
          <a:xfrm>
            <a:off x="7457192" y="2133384"/>
            <a:ext cx="484632" cy="710973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0" name="Стрелка вниз 19"/>
          <p:cNvSpPr/>
          <p:nvPr/>
        </p:nvSpPr>
        <p:spPr bwMode="auto">
          <a:xfrm>
            <a:off x="6556176" y="2133385"/>
            <a:ext cx="484632" cy="737676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1" name="Стрелка вниз 20"/>
          <p:cNvSpPr/>
          <p:nvPr/>
        </p:nvSpPr>
        <p:spPr bwMode="auto">
          <a:xfrm>
            <a:off x="8135172" y="2133384"/>
            <a:ext cx="484632" cy="736087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2" name="Стрелка вниз 21"/>
          <p:cNvSpPr/>
          <p:nvPr/>
        </p:nvSpPr>
        <p:spPr bwMode="auto">
          <a:xfrm>
            <a:off x="7857464" y="5562410"/>
            <a:ext cx="484632" cy="736087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5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-36512" y="6021288"/>
            <a:ext cx="421196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89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11560" y="715668"/>
            <a:ext cx="7959848" cy="91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lvl="0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/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sz="2400" b="1" dirty="0">
              <a:solidFill>
                <a:schemeClr val="accent1">
                  <a:lumMod val="50000"/>
                </a:schemeClr>
              </a:solidFill>
              <a:cs typeface="Arial Unicode MS" pitchFamily="3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4328" y="123628"/>
            <a:ext cx="15121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3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026" y="1628800"/>
            <a:ext cx="896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Сканер зоны 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637758"/>
      </p:ext>
    </p:extLst>
  </p:cSld>
  <p:clrMapOvr>
    <a:masterClrMapping/>
  </p:clrMapOvr>
  <p:transition spd="slow" advClick="0" advTm="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4"/>
            <a:ext cx="9148560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Овал 2"/>
          <p:cNvSpPr/>
          <p:nvPr/>
        </p:nvSpPr>
        <p:spPr>
          <a:xfrm>
            <a:off x="35496" y="548680"/>
            <a:ext cx="648072" cy="360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-4560" y="1305663"/>
            <a:ext cx="61156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87624" y="1306562"/>
            <a:ext cx="648072" cy="21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923582" y="1306562"/>
            <a:ext cx="599855" cy="21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3059832" y="1306562"/>
            <a:ext cx="648072" cy="21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4245684" y="1306562"/>
            <a:ext cx="648072" cy="21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574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36" y="-40487"/>
            <a:ext cx="9171336" cy="6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22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849764" y="4437112"/>
            <a:ext cx="439261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GB" sz="2000" b="1" dirty="0">
              <a:solidFill>
                <a:srgbClr val="333366"/>
              </a:solidFill>
              <a:latin typeface="Arial Unicode MS" pitchFamily="32" charset="0"/>
              <a:cs typeface="Arial Unicode MS" pitchFamily="32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849764" y="2564904"/>
            <a:ext cx="7743825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2800" dirty="0" smtClean="0">
              <a:solidFill>
                <a:srgbClr val="002060"/>
              </a:solidFill>
            </a:endParaRP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sz="2400" b="1" dirty="0">
              <a:solidFill>
                <a:schemeClr val="accent1">
                  <a:lumMod val="50000"/>
                </a:schemeClr>
              </a:solidFill>
              <a:cs typeface="Arial Unicode MS" pitchFamily="3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9763" y="836712"/>
            <a:ext cx="7743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9" y="856725"/>
            <a:ext cx="7416824" cy="569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fontAlgn="base"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Примеры внедрения на трубных заводах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:</a:t>
            </a:r>
          </a:p>
          <a:p>
            <a:pPr defTabSz="449263" fontAlgn="base"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2800" dirty="0" smtClean="0">
              <a:solidFill>
                <a:schemeClr val="accent1">
                  <a:lumMod val="50000"/>
                </a:schemeClr>
              </a:solidFill>
              <a:cs typeface="Arial Unicode MS" pitchFamily="32" charset="0"/>
            </a:endParaRPr>
          </a:p>
          <a:p>
            <a:pPr marL="263525" indent="-263525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-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Волжский трубный завод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, ТПЦ-3 (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потрубная</a:t>
            </a:r>
            <a:r>
              <a:rPr lang="ru-RU" sz="2000" i="1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 </a:t>
            </a:r>
            <a:r>
              <a:rPr lang="ru-RU" sz="2000" i="1" smtClean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прослеживаемость и контроль качества);</a:t>
            </a:r>
            <a:endParaRPr lang="ru-RU" sz="2000" i="1">
              <a:solidFill>
                <a:schemeClr val="accent1">
                  <a:lumMod val="50000"/>
                </a:schemeClr>
              </a:solidFill>
              <a:cs typeface="Arial Unicode MS" pitchFamily="32" charset="0"/>
            </a:endParaRPr>
          </a:p>
          <a:p>
            <a:pPr marL="263525" indent="-263525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2000" i="1" dirty="0">
              <a:solidFill>
                <a:schemeClr val="accent1">
                  <a:lumMod val="50000"/>
                </a:schemeClr>
              </a:solidFill>
              <a:cs typeface="Arial Unicode MS" pitchFamily="32" charset="0"/>
            </a:endParaRP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 -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ТМК-ИНОКС,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цех по производству нержавеющих труб (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попакетная прослеживаемость и контроль качества);</a:t>
            </a:r>
            <a:endParaRPr lang="ru-RU" sz="3600" i="1" dirty="0">
              <a:solidFill>
                <a:schemeClr val="accent1">
                  <a:lumMod val="50000"/>
                </a:schemeClr>
              </a:solidFill>
              <a:cs typeface="Arial Unicode MS" pitchFamily="32" charset="0"/>
            </a:endParaRPr>
          </a:p>
          <a:p>
            <a:pPr marL="263525" indent="-263525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4000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-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 Челябинский трубопрокатный завод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- Высота -239,  линии антикоррозийного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внутреннего и наружного покрытия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(потрубная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прослеживаемость и контроль качества);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cs typeface="Arial Unicode MS" pitchFamily="32" charset="0"/>
            </a:endParaRPr>
          </a:p>
          <a:p>
            <a:pPr marL="263525" indent="-263525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2000" i="1" dirty="0">
              <a:solidFill>
                <a:schemeClr val="accent1">
                  <a:lumMod val="50000"/>
                </a:schemeClr>
              </a:solidFill>
              <a:cs typeface="Arial Unicode MS" pitchFamily="32" charset="0"/>
            </a:endParaRPr>
          </a:p>
          <a:p>
            <a:pPr marL="263525" indent="-263525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  -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 Выксунский металлургический завод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 – ТЭСЦ-4, линия наружного покрытия (потрубная прослеживаемость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).</a:t>
            </a:r>
            <a:endParaRPr lang="ru-RU" sz="2400" i="1" dirty="0">
              <a:solidFill>
                <a:schemeClr val="accent1">
                  <a:lumMod val="50000"/>
                </a:schemeClr>
              </a:solidFill>
              <a:cs typeface="Arial Unicode MS" pitchFamily="32" charset="0"/>
            </a:endParaRPr>
          </a:p>
          <a:p>
            <a:pPr marL="444500" indent="-444500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           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cs typeface="Arial Unicode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98315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7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560398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31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1608012"/>
            <a:ext cx="9160766" cy="524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2800" b="1" dirty="0" smtClean="0">
                <a:solidFill>
                  <a:srgbClr val="333366"/>
                </a:solidFill>
                <a:cs typeface="Arial Unicode MS" pitchFamily="32" charset="0"/>
              </a:rPr>
              <a:t>           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2800" b="1" dirty="0">
              <a:solidFill>
                <a:srgbClr val="333366"/>
              </a:solidFill>
              <a:cs typeface="Arial Unicode MS" pitchFamily="32" charset="0"/>
            </a:endParaRP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2800" b="1" dirty="0" smtClean="0">
                <a:solidFill>
                  <a:srgbClr val="333366"/>
                </a:solidFill>
                <a:cs typeface="Arial Unicode MS" pitchFamily="32" charset="0"/>
              </a:rPr>
              <a:t>                           </a:t>
            </a:r>
            <a:r>
              <a:rPr lang="ru-RU" sz="3600" b="1" dirty="0" smtClean="0">
                <a:solidFill>
                  <a:srgbClr val="333366"/>
                </a:solidFill>
                <a:cs typeface="Arial Unicode MS" pitchFamily="32" charset="0"/>
              </a:rPr>
              <a:t>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8383" y="-79853"/>
            <a:ext cx="9143999" cy="6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  <a:latin typeface="Calibri"/>
              </a:rPr>
              <a:t>              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Регистрация </a:t>
            </a:r>
            <a:r>
              <a:rPr lang="ru-RU" sz="2400" b="1" dirty="0">
                <a:solidFill>
                  <a:srgbClr val="FFFF00"/>
                </a:solidFill>
                <a:latin typeface="Calibri"/>
              </a:rPr>
              <a:t>приема </a:t>
            </a:r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заготовок </a:t>
            </a:r>
            <a:r>
              <a:rPr lang="ru-RU" sz="2400" b="1" dirty="0">
                <a:solidFill>
                  <a:srgbClr val="FFFF00"/>
                </a:solidFill>
                <a:latin typeface="Calibri"/>
              </a:rPr>
              <a:t>и </a:t>
            </a:r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задач</a:t>
            </a:r>
            <a:r>
              <a:rPr lang="ru-RU" sz="2400" b="1" dirty="0">
                <a:solidFill>
                  <a:srgbClr val="FFFF00"/>
                </a:solidFill>
                <a:latin typeface="Calibri"/>
              </a:rPr>
              <a:t>а</a:t>
            </a:r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 в     						           производство в привязке к заказам КИС                           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dirty="0">
              <a:solidFill>
                <a:srgbClr val="333366"/>
              </a:solidFill>
              <a:cs typeface="Arial Unicode MS" pitchFamily="3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 bwMode="auto">
          <a:xfrm>
            <a:off x="3347864" y="1608012"/>
            <a:ext cx="1152128" cy="380828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9983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671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0"/>
            <a:ext cx="637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                Регистрация нагрева заготовок в печи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82442" y="2851922"/>
            <a:ext cx="1394339" cy="264699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Прием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заготовки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483410" y="1034125"/>
            <a:ext cx="4104456" cy="108012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 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144882" y="2850332"/>
            <a:ext cx="1368152" cy="26195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Нагрев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в печи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(ПШБ)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3887924" y="2850332"/>
            <a:ext cx="1368152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Прокат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36" name="Стрелка вверх 35"/>
          <p:cNvSpPr/>
          <p:nvPr/>
        </p:nvSpPr>
        <p:spPr bwMode="auto">
          <a:xfrm>
            <a:off x="4329684" y="2114245"/>
            <a:ext cx="484632" cy="710973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0" name="Стрелка вниз 39"/>
          <p:cNvSpPr/>
          <p:nvPr/>
        </p:nvSpPr>
        <p:spPr bwMode="auto">
          <a:xfrm>
            <a:off x="828772" y="2116503"/>
            <a:ext cx="484632" cy="710973"/>
          </a:xfrm>
          <a:prstGeom prst="down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2" name="Стрелка вправо 41"/>
          <p:cNvSpPr/>
          <p:nvPr/>
        </p:nvSpPr>
        <p:spPr bwMode="auto">
          <a:xfrm>
            <a:off x="1791146" y="3886273"/>
            <a:ext cx="34518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3" name="Стрелка вправо 42"/>
          <p:cNvSpPr/>
          <p:nvPr/>
        </p:nvSpPr>
        <p:spPr bwMode="auto">
          <a:xfrm>
            <a:off x="3541062" y="3901795"/>
            <a:ext cx="345188" cy="484632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2974" y="1320733"/>
            <a:ext cx="26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Промежуточный склад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5652118" y="2889095"/>
            <a:ext cx="1368152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Термо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обработка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7380312" y="2925744"/>
            <a:ext cx="1438936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Отделка,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6" charset="0"/>
              </a:rPr>
              <a:t>испытания,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    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контроль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качества,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  сдача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готовой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продукции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</a:t>
            </a:r>
          </a:p>
        </p:txBody>
      </p:sp>
      <p:sp>
        <p:nvSpPr>
          <p:cNvPr id="18" name="Стрелка вверх 17"/>
          <p:cNvSpPr/>
          <p:nvPr/>
        </p:nvSpPr>
        <p:spPr bwMode="auto">
          <a:xfrm>
            <a:off x="5715584" y="2160088"/>
            <a:ext cx="484632" cy="710973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9" name="Стрелка вверх 18"/>
          <p:cNvSpPr/>
          <p:nvPr/>
        </p:nvSpPr>
        <p:spPr bwMode="auto">
          <a:xfrm>
            <a:off x="7457192" y="2133384"/>
            <a:ext cx="484632" cy="710973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0" name="Стрелка вниз 19"/>
          <p:cNvSpPr/>
          <p:nvPr/>
        </p:nvSpPr>
        <p:spPr bwMode="auto">
          <a:xfrm>
            <a:off x="6556176" y="2133385"/>
            <a:ext cx="484632" cy="737676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1" name="Стрелка вниз 20"/>
          <p:cNvSpPr/>
          <p:nvPr/>
        </p:nvSpPr>
        <p:spPr bwMode="auto">
          <a:xfrm>
            <a:off x="8135172" y="2133384"/>
            <a:ext cx="484632" cy="736087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2" name="Стрелка вниз 21"/>
          <p:cNvSpPr/>
          <p:nvPr/>
        </p:nvSpPr>
        <p:spPr bwMode="auto">
          <a:xfrm>
            <a:off x="7857464" y="5562410"/>
            <a:ext cx="484632" cy="736087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08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1608012"/>
            <a:ext cx="9160766" cy="524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2800" b="1" smtClean="0">
                <a:solidFill>
                  <a:srgbClr val="333366"/>
                </a:solidFill>
                <a:cs typeface="Arial Unicode MS" pitchFamily="32" charset="0"/>
              </a:rPr>
              <a:t>           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2800" b="1">
              <a:solidFill>
                <a:srgbClr val="333366"/>
              </a:solidFill>
              <a:cs typeface="Arial Unicode MS" pitchFamily="32" charset="0"/>
            </a:endParaRP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2800" b="1" smtClean="0">
                <a:solidFill>
                  <a:srgbClr val="333366"/>
                </a:solidFill>
                <a:cs typeface="Arial Unicode MS" pitchFamily="32" charset="0"/>
              </a:rPr>
              <a:t>                           </a:t>
            </a:r>
            <a:r>
              <a:rPr lang="ru-RU" sz="3600" b="1" smtClean="0">
                <a:solidFill>
                  <a:srgbClr val="333366"/>
                </a:solidFill>
                <a:cs typeface="Arial Unicode MS" pitchFamily="32" charset="0"/>
              </a:rPr>
              <a:t>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8383" y="116632"/>
            <a:ext cx="9143999" cy="42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  <a:latin typeface="Calibri"/>
              </a:rPr>
              <a:t>       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                         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dirty="0">
              <a:solidFill>
                <a:srgbClr val="333366"/>
              </a:solidFill>
              <a:cs typeface="Arial Unicode MS" pitchFamily="3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26" y="691718"/>
            <a:ext cx="9179025" cy="614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896620"/>
      </p:ext>
    </p:extLst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795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35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2483768" y="3501008"/>
            <a:ext cx="3168352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707904" y="3501008"/>
            <a:ext cx="194421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427984" y="3501008"/>
            <a:ext cx="1224136" cy="115212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80112" y="3277166"/>
            <a:ext cx="3182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Выделение плавок цветом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66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767" y="2780928"/>
            <a:ext cx="9143998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1800" b="1" dirty="0" smtClean="0">
              <a:solidFill>
                <a:srgbClr val="333366"/>
              </a:solidFill>
              <a:cs typeface="Arial Unicode MS" pitchFamily="32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767" y="116632"/>
            <a:ext cx="914399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  <a:latin typeface="Calibri"/>
              </a:rPr>
              <a:t>    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Регистрация температуры по зонам печи ПШБ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4000" dirty="0" smtClean="0">
                <a:solidFill>
                  <a:srgbClr val="002060"/>
                </a:solidFill>
              </a:rPr>
              <a:t> </a:t>
            </a: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dirty="0">
              <a:solidFill>
                <a:srgbClr val="333366"/>
              </a:solidFill>
              <a:cs typeface="Arial Unicode MS" pitchFamily="3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2495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63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0780" y="1628800"/>
            <a:ext cx="624946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smtClean="0">
                <a:solidFill>
                  <a:schemeClr val="accent1">
                    <a:lumMod val="50000"/>
                  </a:schemeClr>
                </a:solidFill>
              </a:rPr>
              <a:t>Пример внедрения</a:t>
            </a:r>
          </a:p>
          <a:p>
            <a:pPr algn="ctr"/>
            <a:r>
              <a:rPr lang="ru-RU" sz="3200" i="1" smtClean="0">
                <a:solidFill>
                  <a:schemeClr val="accent1">
                    <a:lumMod val="50000"/>
                  </a:schemeClr>
                </a:solidFill>
              </a:rPr>
              <a:t>системы</a:t>
            </a:r>
            <a:endParaRPr lang="ru-RU" sz="3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3200" i="1" smtClean="0">
                <a:solidFill>
                  <a:schemeClr val="accent1">
                    <a:lumMod val="50000"/>
                  </a:schemeClr>
                </a:solidFill>
              </a:rPr>
              <a:t>потрубной прослеживаемости</a:t>
            </a:r>
          </a:p>
          <a:p>
            <a:pPr algn="ctr"/>
            <a:r>
              <a:rPr lang="ru-RU" sz="3200" i="1" smtClean="0">
                <a:solidFill>
                  <a:schemeClr val="accent1">
                    <a:lumMod val="50000"/>
                  </a:schemeClr>
                </a:solidFill>
              </a:rPr>
              <a:t>на АО «ВТЗ»:</a:t>
            </a:r>
          </a:p>
          <a:p>
            <a:pPr algn="ctr"/>
            <a:endParaRPr lang="ru-RU" sz="3200" i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400" i="1">
                <a:solidFill>
                  <a:schemeClr val="accent1">
                    <a:lumMod val="50000"/>
                  </a:schemeClr>
                </a:solidFill>
              </a:rPr>
              <a:t>у</a:t>
            </a:r>
            <a:r>
              <a:rPr lang="ru-RU" sz="2400" i="1" smtClean="0">
                <a:solidFill>
                  <a:schemeClr val="accent1">
                    <a:lumMod val="50000"/>
                  </a:schemeClr>
                </a:solidFill>
              </a:rPr>
              <a:t>часток горячего проката;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400" i="1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lang="ru-RU" sz="2400" i="1" smtClean="0">
                <a:solidFill>
                  <a:schemeClr val="accent1">
                    <a:lumMod val="50000"/>
                  </a:schemeClr>
                </a:solidFill>
              </a:rPr>
              <a:t>ромежуточный склад;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400" i="1" smtClean="0">
                <a:solidFill>
                  <a:schemeClr val="accent1">
                    <a:lumMod val="50000"/>
                  </a:schemeClr>
                </a:solidFill>
              </a:rPr>
              <a:t>два участка термообработки;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2400" i="1" smtClean="0">
                <a:solidFill>
                  <a:schemeClr val="accent1">
                    <a:lumMod val="50000"/>
                  </a:schemeClr>
                </a:solidFill>
              </a:rPr>
              <a:t>три участка отделки труб.</a:t>
            </a:r>
          </a:p>
          <a:p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57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25951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0"/>
            <a:ext cx="63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Calibri"/>
              </a:rPr>
              <a:t>                                  </a:t>
            </a:r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Регистрация проката труб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82442" y="2851922"/>
            <a:ext cx="1394339" cy="264699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Прием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заготовки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483410" y="1034125"/>
            <a:ext cx="4104456" cy="108012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 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136334" y="2865633"/>
            <a:ext cx="1368152" cy="2619575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Нагрев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в печи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(ПШБ)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</a:t>
            </a:r>
          </a:p>
        </p:txBody>
      </p:sp>
      <p:sp>
        <p:nvSpPr>
          <p:cNvPr id="36" name="Стрелка вверх 35"/>
          <p:cNvSpPr/>
          <p:nvPr/>
        </p:nvSpPr>
        <p:spPr bwMode="auto">
          <a:xfrm>
            <a:off x="4329684" y="2114245"/>
            <a:ext cx="484632" cy="710973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0" name="Стрелка вниз 39"/>
          <p:cNvSpPr/>
          <p:nvPr/>
        </p:nvSpPr>
        <p:spPr bwMode="auto">
          <a:xfrm>
            <a:off x="828772" y="2116503"/>
            <a:ext cx="484632" cy="710973"/>
          </a:xfrm>
          <a:prstGeom prst="downArrow">
            <a:avLst/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2" name="Стрелка вправо 41"/>
          <p:cNvSpPr/>
          <p:nvPr/>
        </p:nvSpPr>
        <p:spPr bwMode="auto">
          <a:xfrm>
            <a:off x="1791146" y="3886273"/>
            <a:ext cx="345188" cy="484632"/>
          </a:xfrm>
          <a:prstGeom prst="rightArrow">
            <a:avLst/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2974" y="1320733"/>
            <a:ext cx="26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Промежуточный склад</a:t>
            </a:r>
            <a:endParaRPr lang="ru-RU" sz="20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5652118" y="2889095"/>
            <a:ext cx="1368152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Термо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обработка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7380312" y="2925744"/>
            <a:ext cx="1438936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Отделка,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6" charset="0"/>
              </a:rPr>
              <a:t>испытания,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    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контроль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качества,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  сдача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готовой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продукции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</a:t>
            </a:r>
          </a:p>
        </p:txBody>
      </p:sp>
      <p:sp>
        <p:nvSpPr>
          <p:cNvPr id="18" name="Стрелка вверх 17"/>
          <p:cNvSpPr/>
          <p:nvPr/>
        </p:nvSpPr>
        <p:spPr bwMode="auto">
          <a:xfrm>
            <a:off x="5715584" y="2160088"/>
            <a:ext cx="484632" cy="710973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9" name="Стрелка вверх 18"/>
          <p:cNvSpPr/>
          <p:nvPr/>
        </p:nvSpPr>
        <p:spPr bwMode="auto">
          <a:xfrm>
            <a:off x="7457192" y="2133384"/>
            <a:ext cx="484632" cy="710973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0" name="Стрелка вниз 19"/>
          <p:cNvSpPr/>
          <p:nvPr/>
        </p:nvSpPr>
        <p:spPr bwMode="auto">
          <a:xfrm>
            <a:off x="6556176" y="2133385"/>
            <a:ext cx="484632" cy="737676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1" name="Стрелка вниз 20"/>
          <p:cNvSpPr/>
          <p:nvPr/>
        </p:nvSpPr>
        <p:spPr bwMode="auto">
          <a:xfrm>
            <a:off x="8135172" y="2133384"/>
            <a:ext cx="484632" cy="736087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2" name="Стрелка вниз 21"/>
          <p:cNvSpPr/>
          <p:nvPr/>
        </p:nvSpPr>
        <p:spPr bwMode="auto">
          <a:xfrm>
            <a:off x="7857464" y="5562410"/>
            <a:ext cx="484632" cy="736087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893098" y="2889094"/>
            <a:ext cx="1368152" cy="26332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Прокат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24" name="Стрелка вправо 23"/>
          <p:cNvSpPr/>
          <p:nvPr/>
        </p:nvSpPr>
        <p:spPr bwMode="auto">
          <a:xfrm>
            <a:off x="3518258" y="3878726"/>
            <a:ext cx="345188" cy="484632"/>
          </a:xfrm>
          <a:prstGeom prst="right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99788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5" y="82656"/>
            <a:ext cx="5570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Визуализация порезки заготовки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992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53536" y="44624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</a:t>
            </a:r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122905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71800" y="44624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Визуализация трубы после проката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018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" y="692696"/>
            <a:ext cx="913942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932920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7784" y="45904"/>
            <a:ext cx="6508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Визуализация трубы после взвешивания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758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08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83768" y="44624"/>
            <a:ext cx="6534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Регистрация проката плавок по ПЗ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0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12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83768" y="44624"/>
            <a:ext cx="6534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Регистрация проката плавок по ПЗ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 bwMode="auto">
          <a:xfrm>
            <a:off x="107504" y="5589240"/>
            <a:ext cx="1080120" cy="28803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4986295" y="4893086"/>
            <a:ext cx="432048" cy="192098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145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767" y="836712"/>
            <a:ext cx="9143998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1800" b="1" dirty="0" smtClean="0">
              <a:solidFill>
                <a:srgbClr val="333366"/>
              </a:solidFill>
              <a:cs typeface="Arial Unicode MS" pitchFamily="32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767" y="39575"/>
            <a:ext cx="9127233" cy="6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                                              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Функции системы</a:t>
            </a:r>
            <a:endParaRPr lang="ru-RU" sz="2400" b="1" dirty="0">
              <a:solidFill>
                <a:srgbClr val="FFFF00"/>
              </a:solidFill>
            </a:endParaRP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</a:rPr>
              <a:t>                                      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                      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Основные функции системы: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импорт производственных заказов из системы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SAP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формирование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сменного задания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на основе производственного заказа;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формирование карт контроля качества;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регистрации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технологических операций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и технологических параметров в привязке к номеру трубы;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регистрацию результатов операций контроля качества;</a:t>
            </a:r>
          </a:p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визуализация движения трубы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на участках;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формирование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паспорта трубы;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формирование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сменных рапортов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о производстве для системы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SAP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обмен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информацией со смежными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системами (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SAP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, АСУТП, установки НМК, весы, измерители длины);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формирование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необходимой отчетности по производству и качеству.</a:t>
            </a:r>
          </a:p>
          <a:p>
            <a:pPr algn="ctr" defTabSz="449263" fontAlgn="base">
              <a:lnSpc>
                <a:spcPct val="150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69460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07704" y="44624"/>
            <a:ext cx="7236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Протокол взвешивания после проката</a:t>
            </a:r>
            <a:endParaRPr lang="ru-RU" dirty="0"/>
          </a:p>
        </p:txBody>
      </p:sp>
      <p:pic>
        <p:nvPicPr>
          <p:cNvPr id="2050" name="Picture 2" descr="C:\Documents and Settings\Валерий\Рабочий стол\Desktop\формарапортвзвешиванияP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3101"/>
            <a:ext cx="9144000" cy="616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498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44624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Рапорт производства на участке проката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858" y="1785392"/>
            <a:ext cx="1691680" cy="117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208" y="3545443"/>
            <a:ext cx="247439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05620" y="893911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78AE9"/>
                </a:solidFill>
              </a:rPr>
              <a:t>     Передача </a:t>
            </a:r>
            <a:r>
              <a:rPr lang="ru-RU" sz="2400" b="1" dirty="0">
                <a:solidFill>
                  <a:srgbClr val="178AE9"/>
                </a:solidFill>
              </a:rPr>
              <a:t>данных в </a:t>
            </a:r>
            <a:r>
              <a:rPr lang="ru-RU" sz="2400" b="1" dirty="0" smtClean="0">
                <a:solidFill>
                  <a:srgbClr val="178AE9"/>
                </a:solidFill>
              </a:rPr>
              <a:t>КИС </a:t>
            </a:r>
            <a:endParaRPr lang="ru-RU" sz="2400" b="1" dirty="0">
              <a:solidFill>
                <a:srgbClr val="178AE9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 bwMode="auto">
          <a:xfrm>
            <a:off x="4362540" y="2960126"/>
            <a:ext cx="242316" cy="553457"/>
          </a:xfrm>
          <a:prstGeom prst="downArrow">
            <a:avLst/>
          </a:prstGeom>
          <a:solidFill>
            <a:srgbClr val="66AEC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87684" y="1382767"/>
            <a:ext cx="123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Прокат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53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298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0"/>
            <a:ext cx="6516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   Загрузка труб в контейнеры и передача на ПС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82442" y="2851922"/>
            <a:ext cx="1394339" cy="264699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Прием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заготовки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483410" y="1034125"/>
            <a:ext cx="4104456" cy="10801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 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136334" y="2865633"/>
            <a:ext cx="1368152" cy="2619575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Нагрев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в печи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(ПШБ)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</a:t>
            </a:r>
          </a:p>
        </p:txBody>
      </p:sp>
      <p:sp>
        <p:nvSpPr>
          <p:cNvPr id="36" name="Стрелка вверх 35"/>
          <p:cNvSpPr/>
          <p:nvPr/>
        </p:nvSpPr>
        <p:spPr bwMode="auto">
          <a:xfrm>
            <a:off x="4329684" y="2114245"/>
            <a:ext cx="484632" cy="710973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0" name="Стрелка вниз 39"/>
          <p:cNvSpPr/>
          <p:nvPr/>
        </p:nvSpPr>
        <p:spPr bwMode="auto">
          <a:xfrm>
            <a:off x="828772" y="2116503"/>
            <a:ext cx="484632" cy="710973"/>
          </a:xfrm>
          <a:prstGeom prst="downArrow">
            <a:avLst/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2" name="Стрелка вправо 41"/>
          <p:cNvSpPr/>
          <p:nvPr/>
        </p:nvSpPr>
        <p:spPr bwMode="auto">
          <a:xfrm>
            <a:off x="1791146" y="3886273"/>
            <a:ext cx="345188" cy="484632"/>
          </a:xfrm>
          <a:prstGeom prst="rightArrow">
            <a:avLst/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2974" y="1320733"/>
            <a:ext cx="26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Промежуточный склад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5672656" y="2889093"/>
            <a:ext cx="1368152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Термо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обработка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7380312" y="2925744"/>
            <a:ext cx="1438936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Отделка,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6" charset="0"/>
              </a:rPr>
              <a:t>испытания,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    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контроль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качества,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  сдача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готовой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продукции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</a:t>
            </a:r>
          </a:p>
        </p:txBody>
      </p:sp>
      <p:sp>
        <p:nvSpPr>
          <p:cNvPr id="18" name="Стрелка вверх 17"/>
          <p:cNvSpPr/>
          <p:nvPr/>
        </p:nvSpPr>
        <p:spPr bwMode="auto">
          <a:xfrm>
            <a:off x="5715584" y="2160088"/>
            <a:ext cx="484632" cy="710973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9" name="Стрелка вверх 18"/>
          <p:cNvSpPr/>
          <p:nvPr/>
        </p:nvSpPr>
        <p:spPr bwMode="auto">
          <a:xfrm>
            <a:off x="7457192" y="2133384"/>
            <a:ext cx="484632" cy="710973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0" name="Стрелка вниз 19"/>
          <p:cNvSpPr/>
          <p:nvPr/>
        </p:nvSpPr>
        <p:spPr bwMode="auto">
          <a:xfrm>
            <a:off x="6556176" y="2133385"/>
            <a:ext cx="484632" cy="737676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1" name="Стрелка вниз 20"/>
          <p:cNvSpPr/>
          <p:nvPr/>
        </p:nvSpPr>
        <p:spPr bwMode="auto">
          <a:xfrm>
            <a:off x="8135172" y="2133384"/>
            <a:ext cx="484632" cy="736087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2" name="Стрелка вниз 21"/>
          <p:cNvSpPr/>
          <p:nvPr/>
        </p:nvSpPr>
        <p:spPr bwMode="auto">
          <a:xfrm>
            <a:off x="7857464" y="5562410"/>
            <a:ext cx="484632" cy="736087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893098" y="2889094"/>
            <a:ext cx="1368152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Прокат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24" name="Стрелка вправо 23"/>
          <p:cNvSpPr/>
          <p:nvPr/>
        </p:nvSpPr>
        <p:spPr bwMode="auto">
          <a:xfrm>
            <a:off x="3518258" y="3878726"/>
            <a:ext cx="345188" cy="484632"/>
          </a:xfrm>
          <a:prstGeom prst="rightArrow">
            <a:avLst/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335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0407" y="102455"/>
            <a:ext cx="5001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Регистрация труб в контейнере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 bwMode="auto">
          <a:xfrm>
            <a:off x="6804248" y="3429000"/>
            <a:ext cx="2160240" cy="2376264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80048"/>
            <a:ext cx="6516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Карта промежуточного склада труб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35954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" y="632183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5935" y="2485761"/>
            <a:ext cx="787213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Учет контейнеров по местам хранения с учетом их перемещения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129" y="3530169"/>
            <a:ext cx="787213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Учет труб в контейнерах</a:t>
            </a:r>
          </a:p>
        </p:txBody>
      </p:sp>
    </p:spTree>
    <p:extLst>
      <p:ext uri="{BB962C8B-B14F-4D97-AF65-F5344CB8AC3E}">
        <p14:creationId xmlns:p14="http://schemas.microsoft.com/office/powerpoint/2010/main" val="2608922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9144"/>
            <a:ext cx="6516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Calibri"/>
              </a:rPr>
              <a:t>                                     </a:t>
            </a:r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Термообработка труб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82442" y="2851922"/>
            <a:ext cx="1394339" cy="264699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Прием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заготовки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479701" y="1053264"/>
            <a:ext cx="4104456" cy="108012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 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136334" y="2865633"/>
            <a:ext cx="1368152" cy="2619575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Нагрев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в печи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(ПШБ)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</a:t>
            </a:r>
          </a:p>
        </p:txBody>
      </p:sp>
      <p:sp>
        <p:nvSpPr>
          <p:cNvPr id="36" name="Стрелка вверх 35"/>
          <p:cNvSpPr/>
          <p:nvPr/>
        </p:nvSpPr>
        <p:spPr bwMode="auto">
          <a:xfrm>
            <a:off x="4329684" y="2114245"/>
            <a:ext cx="484632" cy="710973"/>
          </a:xfrm>
          <a:prstGeom prst="upArrow">
            <a:avLst/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0" name="Стрелка вниз 39"/>
          <p:cNvSpPr/>
          <p:nvPr/>
        </p:nvSpPr>
        <p:spPr bwMode="auto">
          <a:xfrm>
            <a:off x="828772" y="2116503"/>
            <a:ext cx="484632" cy="710973"/>
          </a:xfrm>
          <a:prstGeom prst="downArrow">
            <a:avLst/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2" name="Стрелка вправо 41"/>
          <p:cNvSpPr/>
          <p:nvPr/>
        </p:nvSpPr>
        <p:spPr bwMode="auto">
          <a:xfrm>
            <a:off x="1791146" y="3886273"/>
            <a:ext cx="345188" cy="484632"/>
          </a:xfrm>
          <a:prstGeom prst="rightArrow">
            <a:avLst/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2974" y="1320733"/>
            <a:ext cx="26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Промежуточный склад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5652118" y="2889095"/>
            <a:ext cx="1368152" cy="26332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Термо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обработка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7380312" y="2925744"/>
            <a:ext cx="1438936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Отделка,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6" charset="0"/>
              </a:rPr>
              <a:t>испытания,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    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контроль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качества,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  сдача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  готовой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6" charset="0"/>
              </a:rPr>
              <a:t> продукции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</a:t>
            </a:r>
          </a:p>
        </p:txBody>
      </p:sp>
      <p:sp>
        <p:nvSpPr>
          <p:cNvPr id="18" name="Стрелка вверх 17"/>
          <p:cNvSpPr/>
          <p:nvPr/>
        </p:nvSpPr>
        <p:spPr bwMode="auto">
          <a:xfrm>
            <a:off x="6444208" y="2140949"/>
            <a:ext cx="484632" cy="710973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9" name="Стрелка вверх 18"/>
          <p:cNvSpPr/>
          <p:nvPr/>
        </p:nvSpPr>
        <p:spPr bwMode="auto">
          <a:xfrm>
            <a:off x="7457192" y="2133384"/>
            <a:ext cx="484632" cy="710973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0" name="Стрелка вниз 19"/>
          <p:cNvSpPr/>
          <p:nvPr/>
        </p:nvSpPr>
        <p:spPr bwMode="auto">
          <a:xfrm>
            <a:off x="5716284" y="2154653"/>
            <a:ext cx="484632" cy="737676"/>
          </a:xfrm>
          <a:prstGeom prst="down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1" name="Стрелка вниз 20"/>
          <p:cNvSpPr/>
          <p:nvPr/>
        </p:nvSpPr>
        <p:spPr bwMode="auto">
          <a:xfrm>
            <a:off x="8135172" y="2133384"/>
            <a:ext cx="484632" cy="736087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2" name="Стрелка вниз 21"/>
          <p:cNvSpPr/>
          <p:nvPr/>
        </p:nvSpPr>
        <p:spPr bwMode="auto">
          <a:xfrm>
            <a:off x="7857464" y="5562410"/>
            <a:ext cx="484632" cy="736087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893098" y="2889094"/>
            <a:ext cx="1368152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Прокат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24" name="Стрелка вправо 23"/>
          <p:cNvSpPr/>
          <p:nvPr/>
        </p:nvSpPr>
        <p:spPr bwMode="auto">
          <a:xfrm>
            <a:off x="3518258" y="3878726"/>
            <a:ext cx="345188" cy="484632"/>
          </a:xfrm>
          <a:prstGeom prst="rightArrow">
            <a:avLst/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51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12360"/>
            <a:ext cx="6804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Регистрация операции термообработки 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5"/>
            <a:ext cx="9144000" cy="616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00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12360"/>
            <a:ext cx="6804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Регистрация операции термообработки 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96"/>
            <a:ext cx="9144000" cy="668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06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12360"/>
            <a:ext cx="6804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Регистрация операции термообработки 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241"/>
            <a:ext cx="929005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95250"/>
            <a:ext cx="929005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841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1240" y="116632"/>
            <a:ext cx="5472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НМК  труб после термообработки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078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92697"/>
            <a:ext cx="824440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Нормативно-справочная информация системы</a:t>
            </a:r>
          </a:p>
          <a:p>
            <a:pPr lvl="0"/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Справочник дефектов</a:t>
            </a:r>
          </a:p>
          <a:p>
            <a:pPr lvl="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Справочник геометрических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параметров</a:t>
            </a:r>
          </a:p>
          <a:p>
            <a:pPr lvl="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Справочник марок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стали</a:t>
            </a:r>
          </a:p>
          <a:p>
            <a:pPr lvl="0"/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Справочник нормативов качества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продукции</a:t>
            </a:r>
          </a:p>
          <a:p>
            <a:pPr lvl="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Справочник норм расхода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металла</a:t>
            </a:r>
          </a:p>
          <a:p>
            <a:pPr lvl="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Справочник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карт контроля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качества</a:t>
            </a:r>
          </a:p>
          <a:p>
            <a:pPr lvl="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Справочник шаблонов карт контроля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резьбы</a:t>
            </a:r>
          </a:p>
          <a:p>
            <a:pPr lvl="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Справочник причин возврата труб на ПС </a:t>
            </a:r>
          </a:p>
          <a:p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48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44624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Рапорт производства по термообработке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858" y="1752099"/>
            <a:ext cx="1691680" cy="117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04" y="3573016"/>
            <a:ext cx="247439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05620" y="893911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78AE9"/>
                </a:solidFill>
              </a:rPr>
              <a:t>     Передача </a:t>
            </a:r>
            <a:r>
              <a:rPr lang="ru-RU" sz="2400" b="1" dirty="0">
                <a:solidFill>
                  <a:srgbClr val="178AE9"/>
                </a:solidFill>
              </a:rPr>
              <a:t>данных в </a:t>
            </a:r>
            <a:r>
              <a:rPr lang="ru-RU" sz="2400" b="1" dirty="0" smtClean="0">
                <a:solidFill>
                  <a:srgbClr val="178AE9"/>
                </a:solidFill>
              </a:rPr>
              <a:t>КИС </a:t>
            </a:r>
            <a:endParaRPr lang="ru-RU" sz="2400" b="1" dirty="0">
              <a:solidFill>
                <a:srgbClr val="178AE9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 bwMode="auto">
          <a:xfrm>
            <a:off x="4362540" y="2960126"/>
            <a:ext cx="242316" cy="553457"/>
          </a:xfrm>
          <a:prstGeom prst="downArrow">
            <a:avLst/>
          </a:prstGeom>
          <a:solidFill>
            <a:srgbClr val="66AEC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87684" y="1382767"/>
            <a:ext cx="123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Прокат</a:t>
            </a:r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54" y="3712369"/>
            <a:ext cx="1691680" cy="11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 bwMode="auto">
          <a:xfrm>
            <a:off x="2771800" y="4172819"/>
            <a:ext cx="527724" cy="264293"/>
          </a:xfrm>
          <a:prstGeom prst="rightArrow">
            <a:avLst/>
          </a:prstGeom>
          <a:solidFill>
            <a:srgbClr val="66AEC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0866" y="3250061"/>
            <a:ext cx="196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Термообработка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6" y="692696"/>
            <a:ext cx="914400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94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0"/>
            <a:ext cx="637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Отделка, контроль качества, сдача труб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82442" y="2851922"/>
            <a:ext cx="1394339" cy="264699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Прием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заготовки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483410" y="1034125"/>
            <a:ext cx="4104456" cy="108012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 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136334" y="2865633"/>
            <a:ext cx="1368152" cy="2619575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Нагрев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в печи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(ПШБ)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</a:t>
            </a:r>
          </a:p>
        </p:txBody>
      </p:sp>
      <p:sp>
        <p:nvSpPr>
          <p:cNvPr id="36" name="Стрелка вверх 35"/>
          <p:cNvSpPr/>
          <p:nvPr/>
        </p:nvSpPr>
        <p:spPr bwMode="auto">
          <a:xfrm>
            <a:off x="4329684" y="2114245"/>
            <a:ext cx="484632" cy="710973"/>
          </a:xfrm>
          <a:prstGeom prst="upArrow">
            <a:avLst/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0" name="Стрелка вниз 39"/>
          <p:cNvSpPr/>
          <p:nvPr/>
        </p:nvSpPr>
        <p:spPr bwMode="auto">
          <a:xfrm>
            <a:off x="828772" y="2116503"/>
            <a:ext cx="484632" cy="710973"/>
          </a:xfrm>
          <a:prstGeom prst="downArrow">
            <a:avLst/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2" name="Стрелка вправо 41"/>
          <p:cNvSpPr/>
          <p:nvPr/>
        </p:nvSpPr>
        <p:spPr bwMode="auto">
          <a:xfrm>
            <a:off x="1791146" y="3886273"/>
            <a:ext cx="345188" cy="484632"/>
          </a:xfrm>
          <a:prstGeom prst="rightArrow">
            <a:avLst/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2974" y="1320733"/>
            <a:ext cx="2686441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Промежуточный склад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5652118" y="2889095"/>
            <a:ext cx="1368152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Термо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обработка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7380312" y="2925744"/>
            <a:ext cx="1438936" cy="26332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Отделка,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испытания,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   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контроль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качества,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  сдача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готовой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продукции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bg1">
                  <a:lumMod val="85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</a:t>
            </a:r>
          </a:p>
        </p:txBody>
      </p:sp>
      <p:sp>
        <p:nvSpPr>
          <p:cNvPr id="18" name="Стрелка вверх 17"/>
          <p:cNvSpPr/>
          <p:nvPr/>
        </p:nvSpPr>
        <p:spPr bwMode="auto">
          <a:xfrm>
            <a:off x="6475809" y="2104280"/>
            <a:ext cx="484632" cy="735418"/>
          </a:xfrm>
          <a:prstGeom prst="upArrow">
            <a:avLst/>
          </a:prstGeom>
          <a:solidFill>
            <a:srgbClr val="FFFF99"/>
          </a:solidFill>
          <a:ln>
            <a:solidFill>
              <a:srgbClr val="FFFF99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9" name="Стрелка вверх 18"/>
          <p:cNvSpPr/>
          <p:nvPr/>
        </p:nvSpPr>
        <p:spPr bwMode="auto">
          <a:xfrm>
            <a:off x="8099780" y="2151728"/>
            <a:ext cx="484632" cy="755711"/>
          </a:xfrm>
          <a:prstGeom prst="up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0" name="Стрелка вниз 19"/>
          <p:cNvSpPr/>
          <p:nvPr/>
        </p:nvSpPr>
        <p:spPr bwMode="auto">
          <a:xfrm>
            <a:off x="5693551" y="2150879"/>
            <a:ext cx="484632" cy="737676"/>
          </a:xfrm>
          <a:prstGeom prst="downArrow">
            <a:avLst/>
          </a:prstGeom>
          <a:solidFill>
            <a:srgbClr val="FFFF99"/>
          </a:solidFill>
          <a:ln>
            <a:solidFill>
              <a:srgbClr val="FFFF99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1" name="Стрелка вниз 20"/>
          <p:cNvSpPr/>
          <p:nvPr/>
        </p:nvSpPr>
        <p:spPr bwMode="auto">
          <a:xfrm>
            <a:off x="7437099" y="2156771"/>
            <a:ext cx="484632" cy="736085"/>
          </a:xfrm>
          <a:prstGeom prst="down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2" name="Стрелка вниз 21"/>
          <p:cNvSpPr/>
          <p:nvPr/>
        </p:nvSpPr>
        <p:spPr bwMode="auto">
          <a:xfrm>
            <a:off x="7857464" y="5574982"/>
            <a:ext cx="484632" cy="724825"/>
          </a:xfrm>
          <a:prstGeom prst="down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893098" y="2889094"/>
            <a:ext cx="1368152" cy="26332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Прокат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24" name="Стрелка вправо 23"/>
          <p:cNvSpPr/>
          <p:nvPr/>
        </p:nvSpPr>
        <p:spPr bwMode="auto">
          <a:xfrm>
            <a:off x="3518258" y="3878726"/>
            <a:ext cx="345188" cy="484632"/>
          </a:xfrm>
          <a:prstGeom prst="rightArrow">
            <a:avLst/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39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" y="692697"/>
            <a:ext cx="9135131" cy="616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492646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Без Названия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81230"/>
      </p:ext>
    </p:extLst>
  </p:cSld>
  <p:clrMapOvr>
    <a:masterClrMapping/>
  </p:clrMapOvr>
  <p:transition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2384425" y="-273050"/>
            <a:ext cx="6759575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>
                <a:solidFill>
                  <a:srgbClr val="FFFF66"/>
                </a:solidFill>
              </a:rPr>
              <a:t>Пример </a:t>
            </a:r>
            <a:r>
              <a:rPr lang="ru-RU" sz="2400" b="1" dirty="0" smtClean="0">
                <a:solidFill>
                  <a:srgbClr val="FFFF66"/>
                </a:solidFill>
              </a:rPr>
              <a:t>символьной маркировки труб</a:t>
            </a:r>
            <a:endParaRPr lang="ru-RU" sz="2400" b="1" dirty="0">
              <a:solidFill>
                <a:srgbClr val="FFFF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64" y="5632"/>
            <a:ext cx="9162863" cy="887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34010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767" y="2348880"/>
            <a:ext cx="9127233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 Г</a:t>
            </a:r>
            <a:r>
              <a:rPr lang="ru-RU" sz="3600" b="1" dirty="0" smtClean="0">
                <a:solidFill>
                  <a:srgbClr val="333366"/>
                </a:solidFill>
                <a:cs typeface="Arial Unicode MS" pitchFamily="32" charset="0"/>
              </a:rPr>
              <a:t>рафическое представление труб в плавке: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3200" b="1" dirty="0" smtClean="0">
              <a:solidFill>
                <a:srgbClr val="333366"/>
              </a:solidFill>
              <a:cs typeface="Arial Unicode MS" pitchFamily="32" charset="0"/>
            </a:endParaRPr>
          </a:p>
          <a:p>
            <a:pPr marL="1371600" lvl="2" indent="-457200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местонахождение; 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3200" b="1" dirty="0" smtClean="0">
              <a:solidFill>
                <a:srgbClr val="333366"/>
              </a:solidFill>
              <a:cs typeface="Arial Unicode MS" pitchFamily="32" charset="0"/>
            </a:endParaRPr>
          </a:p>
          <a:p>
            <a:pPr marL="1371600" lvl="2" indent="-457200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состояние.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                       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504" y="102939"/>
            <a:ext cx="9059038" cy="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  <a:latin typeface="Calibri"/>
              </a:rPr>
              <a:t>     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</a:rPr>
              <a:t>Входной контроль труб перед отделкой</a:t>
            </a: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sz="28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87826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767" y="2348880"/>
            <a:ext cx="9127233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 Г</a:t>
            </a:r>
            <a:r>
              <a:rPr lang="ru-RU" sz="3600" b="1" dirty="0" smtClean="0">
                <a:solidFill>
                  <a:srgbClr val="333366"/>
                </a:solidFill>
                <a:cs typeface="Arial Unicode MS" pitchFamily="32" charset="0"/>
              </a:rPr>
              <a:t>рафическое представление труб в плавке: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3200" b="1" dirty="0" smtClean="0">
              <a:solidFill>
                <a:srgbClr val="333366"/>
              </a:solidFill>
              <a:cs typeface="Arial Unicode MS" pitchFamily="32" charset="0"/>
            </a:endParaRPr>
          </a:p>
          <a:p>
            <a:pPr marL="1371600" lvl="2" indent="-457200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местонахождение; 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3200" b="1" dirty="0" smtClean="0">
              <a:solidFill>
                <a:srgbClr val="333366"/>
              </a:solidFill>
              <a:cs typeface="Arial Unicode MS" pitchFamily="32" charset="0"/>
            </a:endParaRPr>
          </a:p>
          <a:p>
            <a:pPr marL="1371600" lvl="2" indent="-457200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состояние.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                       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504" y="102939"/>
            <a:ext cx="9059038" cy="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  <a:latin typeface="Calibri"/>
              </a:rPr>
              <a:t>                                                                </a:t>
            </a:r>
            <a:r>
              <a:rPr lang="ru-RU" sz="2800" b="1" dirty="0" smtClean="0">
                <a:solidFill>
                  <a:srgbClr val="FFFF00"/>
                </a:solidFill>
                <a:latin typeface="Calibri"/>
              </a:rPr>
              <a:t>Направление в брак, либо в ремонт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sz="28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59200" cy="1097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91746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767" y="2348880"/>
            <a:ext cx="9127233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 Г</a:t>
            </a:r>
            <a:r>
              <a:rPr lang="ru-RU" sz="3600" b="1" dirty="0" smtClean="0">
                <a:solidFill>
                  <a:srgbClr val="333366"/>
                </a:solidFill>
                <a:cs typeface="Arial Unicode MS" pitchFamily="32" charset="0"/>
              </a:rPr>
              <a:t>рафическое представление труб в плавке: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3200" b="1" dirty="0" smtClean="0">
              <a:solidFill>
                <a:srgbClr val="333366"/>
              </a:solidFill>
              <a:cs typeface="Arial Unicode MS" pitchFamily="32" charset="0"/>
            </a:endParaRPr>
          </a:p>
          <a:p>
            <a:pPr marL="1371600" lvl="2" indent="-457200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местонахождение; 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3200" b="1" dirty="0" smtClean="0">
              <a:solidFill>
                <a:srgbClr val="333366"/>
              </a:solidFill>
              <a:cs typeface="Arial Unicode MS" pitchFamily="32" charset="0"/>
            </a:endParaRPr>
          </a:p>
          <a:p>
            <a:pPr marL="1371600" lvl="2" indent="-457200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состояние.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                       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504" y="102939"/>
            <a:ext cx="9059038" cy="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  <a:latin typeface="Calibri"/>
              </a:rPr>
              <a:t>     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</a:rPr>
              <a:t>Регистрация дефектов</a:t>
            </a:r>
            <a:endParaRPr lang="en-GB" sz="28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214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 bwMode="auto">
          <a:xfrm>
            <a:off x="2339752" y="1628800"/>
            <a:ext cx="2592288" cy="396044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843808" y="2204864"/>
            <a:ext cx="64807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166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42731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Сменный рапорт по качеству </a:t>
            </a:r>
            <a:r>
              <a:rPr lang="ru-RU" sz="2400" dirty="0" smtClean="0">
                <a:solidFill>
                  <a:srgbClr val="FFFF00"/>
                </a:solidFill>
              </a:rPr>
              <a:t>(осмотр труб)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4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767" y="692696"/>
            <a:ext cx="9127233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3200" b="1" dirty="0" smtClean="0">
              <a:solidFill>
                <a:srgbClr val="333366"/>
              </a:solidFill>
              <a:cs typeface="Arial Unicode MS" pitchFamily="32" charset="0"/>
            </a:endParaRP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                       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504" y="102939"/>
            <a:ext cx="9059038" cy="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  <a:latin typeface="Calibri"/>
              </a:rPr>
              <a:t>            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</a:rPr>
              <a:t>Подтверждение результатов ремонта </a:t>
            </a:r>
            <a:endParaRPr lang="en-GB" sz="24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" y="692696"/>
            <a:ext cx="9127233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 bwMode="auto">
          <a:xfrm>
            <a:off x="4788024" y="3380514"/>
            <a:ext cx="1152128" cy="26451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55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09" y="980728"/>
            <a:ext cx="247439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низ 2"/>
          <p:cNvSpPr/>
          <p:nvPr/>
        </p:nvSpPr>
        <p:spPr bwMode="auto">
          <a:xfrm>
            <a:off x="4552547" y="2477455"/>
            <a:ext cx="484632" cy="648072"/>
          </a:xfrm>
          <a:prstGeom prst="downArrow">
            <a:avLst/>
          </a:prstGeom>
          <a:solidFill>
            <a:srgbClr val="178AE9"/>
          </a:solidFill>
          <a:ln w="9525" cap="flat" cmpd="sng" algn="ctr">
            <a:solidFill>
              <a:srgbClr val="17C1E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09" y="3437623"/>
            <a:ext cx="1967508" cy="13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03974"/>
            <a:ext cx="195954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05064"/>
            <a:ext cx="195954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2703050" y="3199146"/>
            <a:ext cx="4130576" cy="339820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2078" y="3242309"/>
            <a:ext cx="106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178AE9"/>
                </a:solidFill>
              </a:rPr>
              <a:t>АСПП</a:t>
            </a:r>
            <a:endParaRPr lang="ru-RU" sz="2400" b="1" dirty="0">
              <a:solidFill>
                <a:srgbClr val="178AE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4284" y="44624"/>
            <a:ext cx="504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Сменные задания для участков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4577389" y="5373216"/>
            <a:ext cx="484632" cy="648072"/>
          </a:xfrm>
          <a:prstGeom prst="downArrow">
            <a:avLst/>
          </a:prstGeom>
          <a:solidFill>
            <a:srgbClr val="66AEC8"/>
          </a:solidFill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75" y="6036745"/>
            <a:ext cx="407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E69E2"/>
                </a:solidFill>
              </a:rPr>
              <a:t>Формирование сменного задания</a:t>
            </a:r>
            <a:endParaRPr lang="ru-RU" b="1" dirty="0">
              <a:solidFill>
                <a:srgbClr val="1E69E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8910" y="2462957"/>
            <a:ext cx="2242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1E69E2"/>
                </a:solidFill>
              </a:rPr>
              <a:t>Производственные</a:t>
            </a:r>
          </a:p>
          <a:p>
            <a:r>
              <a:rPr lang="ru-RU" dirty="0">
                <a:solidFill>
                  <a:srgbClr val="1E69E2"/>
                </a:solidFill>
              </a:rPr>
              <a:t> </a:t>
            </a:r>
            <a:r>
              <a:rPr lang="ru-RU" dirty="0" smtClean="0">
                <a:solidFill>
                  <a:srgbClr val="1E69E2"/>
                </a:solidFill>
              </a:rPr>
              <a:t>         заказы</a:t>
            </a:r>
            <a:endParaRPr lang="ru-RU" dirty="0">
              <a:solidFill>
                <a:srgbClr val="1E69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55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10" grpId="0" animBg="1"/>
      <p:bldP spid="5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2555776" y="-170616"/>
            <a:ext cx="6588224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lnSpc>
                <a:spcPct val="44000"/>
              </a:lnSpc>
            </a:pPr>
            <a:r>
              <a:rPr lang="ru-RU" b="1" smtClean="0">
                <a:solidFill>
                  <a:srgbClr val="FFFF00"/>
                </a:solidFill>
                <a:latin typeface="Arial" charset="0"/>
              </a:rPr>
              <a:t>Экранная форма АРМ </a:t>
            </a:r>
            <a:r>
              <a:rPr lang="ru-RU" b="1" dirty="0" smtClean="0">
                <a:solidFill>
                  <a:srgbClr val="FFFF00"/>
                </a:solidFill>
                <a:latin typeface="Arial" charset="0"/>
              </a:rPr>
              <a:t>резчика </a:t>
            </a:r>
            <a:r>
              <a:rPr lang="ru-RU" b="1" smtClean="0">
                <a:solidFill>
                  <a:srgbClr val="FFFF00"/>
                </a:solidFill>
                <a:latin typeface="Arial" charset="0"/>
              </a:rPr>
              <a:t>труб и ОТК</a:t>
            </a:r>
            <a:endParaRPr lang="ru-RU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77686"/>
            <a:ext cx="5638800" cy="698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5" y="2461204"/>
            <a:ext cx="4164012" cy="43163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69155"/>
            <a:ext cx="4161544" cy="3252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591071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>                                   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726377"/>
            <a:ext cx="363640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Назначение доработки после выполнения перереза: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1700808"/>
            <a:ext cx="486003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Подтверждение выполнения перереза с фиксированием результатов замеров: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4068833" y="1052736"/>
            <a:ext cx="1781944" cy="673641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4716016" y="4941168"/>
            <a:ext cx="1944216" cy="864096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20">
        <p:fade/>
      </p:transition>
    </mc:Choice>
    <mc:Fallback xmlns="">
      <p:transition spd="med" advTm="5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08719"/>
            <a:ext cx="6675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Рапорт по качеству на столе ремонта труб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4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768" y="2780928"/>
            <a:ext cx="9143998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1800" b="1" dirty="0" smtClean="0">
              <a:solidFill>
                <a:srgbClr val="333366"/>
              </a:solidFill>
              <a:cs typeface="Arial Unicode MS" pitchFamily="32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767" y="72009"/>
            <a:ext cx="9143999" cy="6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b="1" dirty="0" smtClean="0">
                <a:solidFill>
                  <a:srgbClr val="FFFF00"/>
                </a:solidFill>
              </a:rPr>
              <a:t>                                       Контроль качества на установке АУЗК</a:t>
            </a:r>
            <a:endParaRPr lang="ru-RU" sz="4000" dirty="0" smtClean="0">
              <a:solidFill>
                <a:srgbClr val="002060"/>
              </a:solidFill>
            </a:endParaRP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dirty="0">
              <a:solidFill>
                <a:srgbClr val="333366"/>
              </a:solidFill>
              <a:cs typeface="Arial Unicode MS" pitchFamily="3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 bwMode="auto">
          <a:xfrm>
            <a:off x="2627784" y="5730723"/>
            <a:ext cx="3672408" cy="28803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4211960" y="2117935"/>
            <a:ext cx="1296144" cy="216024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06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7526" y="44624"/>
            <a:ext cx="617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Рапорт по качеству на установке АУЗК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32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87770" y="116632"/>
            <a:ext cx="288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Контроль резьбы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00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57" y="2708920"/>
            <a:ext cx="4716017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1643" y="80149"/>
            <a:ext cx="4314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Контроль качества резьбы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10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14"/>
            <a:ext cx="9144000" cy="666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3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47453" y="116632"/>
            <a:ext cx="5073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Задание на навинчивание муфт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144662"/>
            <a:ext cx="678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Контроль результатов навинчивания муфт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24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25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767" y="2780928"/>
            <a:ext cx="9143998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1800" b="1" dirty="0" smtClean="0">
              <a:solidFill>
                <a:srgbClr val="333366"/>
              </a:solidFill>
              <a:cs typeface="Arial Unicode MS" pitchFamily="32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5209" y="116632"/>
            <a:ext cx="9143999" cy="40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                                     </a:t>
            </a:r>
            <a:r>
              <a:rPr lang="ru-RU" sz="2400" b="1" dirty="0" smtClean="0">
                <a:solidFill>
                  <a:srgbClr val="FFFF00"/>
                </a:solidFill>
              </a:rPr>
              <a:t>Регистрация результатов гидроиспытаний </a:t>
            </a: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400" dirty="0" smtClean="0">
                <a:solidFill>
                  <a:srgbClr val="002060"/>
                </a:solidFill>
              </a:rPr>
              <a:t> </a:t>
            </a: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dirty="0">
              <a:solidFill>
                <a:srgbClr val="333366"/>
              </a:solidFill>
              <a:cs typeface="Arial Unicode MS" pitchFamily="3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" y="692696"/>
            <a:ext cx="9118791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407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51376"/>
            <a:ext cx="608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                          </a:t>
            </a:r>
            <a:r>
              <a:rPr lang="ru-RU" sz="2400" b="1" dirty="0" smtClean="0">
                <a:solidFill>
                  <a:srgbClr val="FFFF00"/>
                </a:solidFill>
              </a:rPr>
              <a:t>Отчет о гидроиспытаниях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430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8241" y="29815"/>
            <a:ext cx="581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Рапорт по качеству гидроиспытаний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" y="671983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760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768" y="2780928"/>
            <a:ext cx="9143998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1800" b="1" dirty="0" smtClean="0">
              <a:solidFill>
                <a:srgbClr val="333366"/>
              </a:solidFill>
              <a:cs typeface="Arial Unicode MS" pitchFamily="32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767" y="116632"/>
            <a:ext cx="914399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mtClean="0">
                <a:solidFill>
                  <a:srgbClr val="002060"/>
                </a:solidFill>
                <a:latin typeface="Calibri"/>
              </a:rPr>
              <a:t>                                                       </a:t>
            </a:r>
            <a:r>
              <a:rPr lang="ru-RU" sz="2400" b="1" smtClean="0">
                <a:solidFill>
                  <a:srgbClr val="FFFF00"/>
                </a:solidFill>
              </a:rPr>
              <a:t>Регистрация операции шаблонирования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4000" dirty="0" smtClean="0">
                <a:solidFill>
                  <a:srgbClr val="002060"/>
                </a:solidFill>
              </a:rPr>
              <a:t> </a:t>
            </a: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dirty="0">
              <a:solidFill>
                <a:srgbClr val="333366"/>
              </a:solidFill>
              <a:cs typeface="Arial Unicode MS" pitchFamily="3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92696"/>
            <a:ext cx="9135838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11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768" y="2780928"/>
            <a:ext cx="9143998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1800" b="1" dirty="0" smtClean="0">
              <a:solidFill>
                <a:srgbClr val="333366"/>
              </a:solidFill>
              <a:cs typeface="Arial Unicode MS" pitchFamily="32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767" y="116632"/>
            <a:ext cx="914399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  <a:latin typeface="Calibri"/>
              </a:rPr>
              <a:t>            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</a:rPr>
              <a:t>Регистрация результатов химанализа</a:t>
            </a: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4000" dirty="0" smtClean="0">
                <a:solidFill>
                  <a:srgbClr val="002060"/>
                </a:solidFill>
              </a:rPr>
              <a:t> </a:t>
            </a: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dirty="0">
              <a:solidFill>
                <a:srgbClr val="333366"/>
              </a:solidFill>
              <a:cs typeface="Arial Unicode MS" pitchFamily="32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" y="547552"/>
            <a:ext cx="9127233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47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768" y="2780928"/>
            <a:ext cx="9143998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1800" b="1" dirty="0" smtClean="0">
              <a:solidFill>
                <a:srgbClr val="333366"/>
              </a:solidFill>
              <a:cs typeface="Arial Unicode MS" pitchFamily="32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767" y="116632"/>
            <a:ext cx="914399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  <a:latin typeface="Calibri"/>
              </a:rPr>
              <a:t>     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</a:rPr>
              <a:t>Регистрация результатов мехиспытаний</a:t>
            </a: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4000" dirty="0" smtClean="0">
                <a:solidFill>
                  <a:srgbClr val="002060"/>
                </a:solidFill>
              </a:rPr>
              <a:t> </a:t>
            </a: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dirty="0">
              <a:solidFill>
                <a:srgbClr val="333366"/>
              </a:solidFill>
              <a:cs typeface="Arial Unicode MS" pitchFamily="3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657624"/>
            <a:ext cx="9144000" cy="596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47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6767" y="2348880"/>
            <a:ext cx="9127233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Г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рафическое представление труб в плавке: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endParaRPr lang="ru-RU" sz="3200" b="1" i="1" dirty="0" smtClean="0">
              <a:solidFill>
                <a:schemeClr val="accent1">
                  <a:lumMod val="50000"/>
                </a:schemeClr>
              </a:solidFill>
              <a:cs typeface="Arial Unicode MS" pitchFamily="32" charset="0"/>
            </a:endParaRPr>
          </a:p>
          <a:p>
            <a:pPr marL="1371600" lvl="2" indent="-457200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местонахождение;  </a:t>
            </a:r>
          </a:p>
          <a:p>
            <a:pPr marL="457200" indent="-457200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ru-RU" sz="3200" b="1" i="1" dirty="0" smtClean="0">
              <a:solidFill>
                <a:schemeClr val="accent1">
                  <a:lumMod val="50000"/>
                </a:schemeClr>
              </a:solidFill>
              <a:cs typeface="Arial Unicode MS" pitchFamily="32" charset="0"/>
            </a:endParaRPr>
          </a:p>
          <a:p>
            <a:pPr marL="1371600" lvl="2" indent="-457200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состояние.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                       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504" y="102939"/>
            <a:ext cx="9059038" cy="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  <a:latin typeface="Calibri"/>
              </a:rPr>
              <a:t>                                                                           </a:t>
            </a:r>
            <a:endParaRPr lang="en-GB" sz="28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19654"/>
      </p:ext>
    </p:extLst>
  </p:cSld>
  <p:clrMapOvr>
    <a:masterClrMapping/>
  </p:clrMapOvr>
  <p:transition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.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Clr>
                <a:srgbClr val="000066"/>
              </a:buClr>
            </a:pPr>
            <a:endParaRPr lang="ru-RU" dirty="0">
              <a:cs typeface="Arial" charset="0"/>
            </a:endParaRPr>
          </a:p>
        </p:txBody>
      </p:sp>
      <p:sp>
        <p:nvSpPr>
          <p:cNvPr id="1638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9632" y="43408"/>
            <a:ext cx="7884368" cy="649288"/>
          </a:xfrm>
        </p:spPr>
        <p:txBody>
          <a:bodyPr lIns="91440" tIns="45720" rIns="91440" bIns="45720" anchorCtr="1"/>
          <a:lstStyle/>
          <a:p>
            <a:pPr eaLnBrk="1" hangingPunct="1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        Трубы плавки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6" y="634765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87824" y="2002610"/>
            <a:ext cx="416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Не поступившие в линию отделки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7824" y="2437923"/>
            <a:ext cx="469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Поступившие, но не осмотренные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7528" y="2984782"/>
            <a:ext cx="513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Находящиеся в ремонте (на перерезе)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987824" y="4347840"/>
            <a:ext cx="416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Забракован</a:t>
            </a:r>
            <a:r>
              <a:rPr lang="ru-RU" b="1" dirty="0">
                <a:solidFill>
                  <a:srgbClr val="C00000"/>
                </a:solidFill>
              </a:rPr>
              <a:t>н</a:t>
            </a:r>
            <a:r>
              <a:rPr lang="ru-RU" b="1" dirty="0" smtClean="0">
                <a:solidFill>
                  <a:srgbClr val="C00000"/>
                </a:solidFill>
              </a:rPr>
              <a:t>ые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0134" y="5302976"/>
            <a:ext cx="498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Сданные на склад готовой продукции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3580365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    </a:t>
            </a:r>
            <a:r>
              <a:rPr lang="en-US" b="1" dirty="0" smtClean="0">
                <a:solidFill>
                  <a:srgbClr val="C00000"/>
                </a:solidFill>
              </a:rPr>
              <a:t>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Годные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35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20" grpId="0"/>
      <p:bldP spid="21" grpId="0"/>
      <p:bldP spid="2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79912" y="0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Трубы плавки по заказу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136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675048" y="1772816"/>
            <a:ext cx="7200800" cy="143795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400" dirty="0">
              <a:solidFill>
                <a:schemeClr val="bg1"/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400" dirty="0">
              <a:solidFill>
                <a:schemeClr val="bg1"/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400" dirty="0">
              <a:solidFill>
                <a:schemeClr val="bg1"/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647564" y="4302417"/>
            <a:ext cx="7200799" cy="1571302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bg1"/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bg1"/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400" dirty="0">
                <a:solidFill>
                  <a:schemeClr val="bg1"/>
                </a:solidFill>
                <a:latin typeface="Times New Roman" pitchFamily="16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6" charset="0"/>
              </a:rPr>
              <a:t>  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762" y="1456441"/>
            <a:ext cx="83428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Назначение маршрута 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Передача команд на уровень базовой автоматизации (БА)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Регистрация данных о прослеживаемости принятых из БА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404777" y="1504312"/>
            <a:ext cx="8640960" cy="200103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3259" y="1522172"/>
            <a:ext cx="11420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уровень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АСПП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04777" y="4077360"/>
            <a:ext cx="8640960" cy="199164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73302" y="4237121"/>
            <a:ext cx="11420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уровень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БА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Двойная стрелка вверх/вниз 9"/>
          <p:cNvSpPr/>
          <p:nvPr/>
        </p:nvSpPr>
        <p:spPr bwMode="auto">
          <a:xfrm>
            <a:off x="4067943" y="3477119"/>
            <a:ext cx="360040" cy="580050"/>
          </a:xfrm>
          <a:prstGeom prst="up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560" y="4315677"/>
            <a:ext cx="7173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Управление механизмами выбранного маршрута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048" y="4898936"/>
            <a:ext cx="6876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Виртуальная прослеживаемость трубы на уровне БА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495" y="5422677"/>
            <a:ext cx="7214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Передача данных о прослеживаемости на уровень (АСПП)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90140"/>
            <a:ext cx="4028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Управление маршрутами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20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3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91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504" y="116632"/>
            <a:ext cx="9059038" cy="40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  <a:latin typeface="Calibri"/>
              </a:rPr>
              <a:t>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</a:rPr>
              <a:t>Назначение маршрута движения трубы</a:t>
            </a: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sz="28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" y="677449"/>
            <a:ext cx="9166542" cy="6165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Овал 1"/>
          <p:cNvSpPr/>
          <p:nvPr/>
        </p:nvSpPr>
        <p:spPr bwMode="auto">
          <a:xfrm>
            <a:off x="2915816" y="3501008"/>
            <a:ext cx="720080" cy="259093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2915816" y="3665423"/>
            <a:ext cx="720080" cy="2313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2915816" y="3810734"/>
            <a:ext cx="720080" cy="217319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2915816" y="3931537"/>
            <a:ext cx="720080" cy="193034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2915816" y="4099291"/>
            <a:ext cx="720080" cy="193034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2925496" y="4195809"/>
            <a:ext cx="1368152" cy="241304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40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3" grpId="0" animBg="1"/>
      <p:bldP spid="3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62935"/>
            <a:ext cx="6084168" cy="12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Графическое обозначение маршрутов</a:t>
            </a:r>
            <a:endParaRPr lang="ru-RU" sz="2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42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50" y="0"/>
            <a:ext cx="5062538" cy="549275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45062" name="Picture 6" descr="SNC003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701675"/>
            <a:ext cx="9144000" cy="61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912" y="1007164"/>
            <a:ext cx="8861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Пример</a:t>
            </a:r>
            <a:r>
              <a:rPr lang="ru-RU" sz="3600" b="1" dirty="0" smtClean="0">
                <a:solidFill>
                  <a:schemeClr val="accent3"/>
                </a:solidFill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</a:rPr>
              <a:t>визуализации</a:t>
            </a:r>
            <a:r>
              <a:rPr lang="ru-RU" sz="3600" b="1" dirty="0" smtClean="0">
                <a:solidFill>
                  <a:schemeClr val="accent3"/>
                </a:solidFill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</a:rPr>
              <a:t>движения труб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wipe/>
      </p:transition>
    </mc:Choice>
    <mc:Fallback xmlns="">
      <p:transition spd="slow" advClick="0" advTm="1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УПТ с линзингером_О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657280"/>
            <a:ext cx="9144000" cy="6165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614461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44624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Рапорт производства на участке отделки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858" y="1772816"/>
            <a:ext cx="1691680" cy="117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54" y="3577128"/>
            <a:ext cx="247439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05620" y="1104254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78AE9"/>
                </a:solidFill>
              </a:rPr>
              <a:t>     </a:t>
            </a:r>
            <a:endParaRPr lang="ru-RU" sz="2400" b="1" dirty="0">
              <a:solidFill>
                <a:srgbClr val="178AE9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 bwMode="auto">
          <a:xfrm>
            <a:off x="4390434" y="2960126"/>
            <a:ext cx="242316" cy="553457"/>
          </a:xfrm>
          <a:prstGeom prst="downArrow">
            <a:avLst/>
          </a:prstGeom>
          <a:solidFill>
            <a:srgbClr val="66AEC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54" y="3669520"/>
            <a:ext cx="1691680" cy="11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 bwMode="auto">
          <a:xfrm>
            <a:off x="2771800" y="4172819"/>
            <a:ext cx="527724" cy="264293"/>
          </a:xfrm>
          <a:prstGeom prst="rightArrow">
            <a:avLst/>
          </a:prstGeom>
          <a:solidFill>
            <a:srgbClr val="66AEC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0866" y="3250061"/>
            <a:ext cx="196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Термообработка</a:t>
            </a:r>
            <a:endParaRPr lang="ru-RU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56012"/>
            <a:ext cx="1727176" cy="117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лево 5"/>
          <p:cNvSpPr/>
          <p:nvPr/>
        </p:nvSpPr>
        <p:spPr bwMode="auto">
          <a:xfrm>
            <a:off x="5787403" y="4155837"/>
            <a:ext cx="576064" cy="298256"/>
          </a:xfrm>
          <a:prstGeom prst="leftArrow">
            <a:avLst/>
          </a:prstGeom>
          <a:solidFill>
            <a:srgbClr val="66AEC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3" y="3260962"/>
            <a:ext cx="108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Отделка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205620" y="719118"/>
            <a:ext cx="4515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1E69E2"/>
                </a:solidFill>
              </a:rPr>
              <a:t>Передача данных в КИС</a:t>
            </a:r>
            <a:endParaRPr lang="ru-RU" sz="2800" b="1" dirty="0">
              <a:solidFill>
                <a:srgbClr val="1E69E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12254" y="1312646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Прокат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2" y="69588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745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-12053" y="2266724"/>
            <a:ext cx="9127233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                       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504" y="102939"/>
            <a:ext cx="9059038" cy="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  <a:latin typeface="Calibri"/>
              </a:rPr>
              <a:t>                                                                           </a:t>
            </a:r>
            <a:endParaRPr lang="en-GB" sz="28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74564"/>
            <a:ext cx="91440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smtClean="0">
                <a:solidFill>
                  <a:schemeClr val="accent1">
                    <a:lumMod val="50000"/>
                  </a:schemeClr>
                </a:solidFill>
              </a:rPr>
              <a:t>Крановые операции в системе с помощью манипулятора «мышь» (</a:t>
            </a:r>
            <a:r>
              <a:rPr lang="en-US" sz="2800" b="1" i="1" smtClean="0">
                <a:solidFill>
                  <a:schemeClr val="accent1">
                    <a:lumMod val="50000"/>
                  </a:schemeClr>
                </a:solidFill>
              </a:rPr>
              <a:t>drag and drop)</a:t>
            </a:r>
            <a:r>
              <a:rPr lang="ru-RU" sz="2800" b="1" i="1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>
              <a:lnSpc>
                <a:spcPct val="100000"/>
              </a:lnSpc>
            </a:pPr>
            <a:endParaRPr lang="ru-RU" sz="28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В  системе 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реализовано выполнение 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</a:rPr>
              <a:t>крановых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операций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>
              <a:lnSpc>
                <a:spcPct val="100000"/>
              </a:lnSpc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изъятию трубы из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потока;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внесению трубы в </a:t>
            </a:r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поток</a:t>
            </a:r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102939"/>
            <a:ext cx="410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mtClean="0">
                <a:solidFill>
                  <a:srgbClr val="FFFF00"/>
                </a:solidFill>
              </a:rPr>
              <a:t>Крановые операции в системе</a:t>
            </a:r>
            <a:endParaRPr lang="ru-RU" sz="2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18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899592" y="-243408"/>
            <a:ext cx="8244407" cy="6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lnSpc>
                <a:spcPct val="44000"/>
              </a:lnSpc>
            </a:pPr>
            <a:endParaRPr lang="ru-RU" b="1" dirty="0" smtClean="0">
              <a:solidFill>
                <a:srgbClr val="FFFF00"/>
              </a:solidFill>
              <a:latin typeface="Arial" charset="0"/>
            </a:endParaRPr>
          </a:p>
          <a:p>
            <a:pPr algn="ctr">
              <a:lnSpc>
                <a:spcPct val="44000"/>
              </a:lnSpc>
            </a:pPr>
            <a:endParaRPr lang="ru-RU" b="1" dirty="0">
              <a:solidFill>
                <a:srgbClr val="FFFF00"/>
              </a:solidFill>
              <a:latin typeface="Arial" charset="0"/>
            </a:endParaRPr>
          </a:p>
          <a:p>
            <a:pPr algn="ctr">
              <a:lnSpc>
                <a:spcPct val="44000"/>
              </a:lnSpc>
            </a:pPr>
            <a:endParaRPr lang="ru-RU" b="1" dirty="0" smtClean="0">
              <a:solidFill>
                <a:srgbClr val="FFFF00"/>
              </a:solidFill>
              <a:latin typeface="Arial" charset="0"/>
            </a:endParaRPr>
          </a:p>
          <a:p>
            <a:pPr algn="ctr">
              <a:lnSpc>
                <a:spcPct val="44000"/>
              </a:lnSpc>
            </a:pPr>
            <a:endParaRPr lang="ru-RU" b="1" dirty="0" smtClean="0">
              <a:solidFill>
                <a:srgbClr val="FFFF00"/>
              </a:solidFill>
              <a:latin typeface="Arial" charset="0"/>
            </a:endParaRPr>
          </a:p>
          <a:p>
            <a:pPr algn="ctr">
              <a:lnSpc>
                <a:spcPct val="44000"/>
              </a:lnSpc>
            </a:pPr>
            <a:r>
              <a:rPr lang="ru-RU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Arial" charset="0"/>
              </a:rPr>
              <a:t>                                       </a:t>
            </a:r>
            <a:r>
              <a:rPr lang="ru-RU" b="1" dirty="0" smtClean="0">
                <a:solidFill>
                  <a:srgbClr val="FFFF00"/>
                </a:solidFill>
                <a:latin typeface="+mn-lt"/>
              </a:rPr>
              <a:t>Крановые операции в системе</a:t>
            </a:r>
          </a:p>
          <a:p>
            <a:pPr algn="ctr">
              <a:lnSpc>
                <a:spcPct val="44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2" name="Кран_операция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57.6048"/>
                </p14:media>
              </p:ext>
            </p:ext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22985" y="69269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8133" y="3244334"/>
            <a:ext cx="272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Сменный рапорт проката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0"/>
            <a:ext cx="63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mtClean="0">
                <a:solidFill>
                  <a:srgbClr val="FFFF00"/>
                </a:solidFill>
                <a:latin typeface="Calibri"/>
              </a:rPr>
              <a:t>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82442" y="2851922"/>
            <a:ext cx="1394339" cy="264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Прием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заготовки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483410" y="1034125"/>
            <a:ext cx="4104456" cy="10801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i="0" u="none" strike="noStrike" spc="50" normalizeH="0" baseline="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i="0" u="none" strike="noStrike" spc="50" normalizeH="0" baseline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6" charset="0"/>
              </a:rPr>
              <a:t>       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144882" y="2850332"/>
            <a:ext cx="1368152" cy="26195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Нагрев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в печи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(ПШБ)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3887924" y="2850332"/>
            <a:ext cx="1368152" cy="26332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Прокат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36" name="Стрелка вверх 35"/>
          <p:cNvSpPr/>
          <p:nvPr/>
        </p:nvSpPr>
        <p:spPr bwMode="auto">
          <a:xfrm>
            <a:off x="4329684" y="2114245"/>
            <a:ext cx="484632" cy="710973"/>
          </a:xfrm>
          <a:prstGeom prst="up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0" name="Стрелка вниз 39"/>
          <p:cNvSpPr/>
          <p:nvPr/>
        </p:nvSpPr>
        <p:spPr bwMode="auto">
          <a:xfrm>
            <a:off x="828772" y="2116503"/>
            <a:ext cx="484632" cy="710973"/>
          </a:xfrm>
          <a:prstGeom prst="down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2" name="Стрелка вправо 41"/>
          <p:cNvSpPr/>
          <p:nvPr/>
        </p:nvSpPr>
        <p:spPr bwMode="auto">
          <a:xfrm>
            <a:off x="1799694" y="3002018"/>
            <a:ext cx="345188" cy="484632"/>
          </a:xfrm>
          <a:prstGeom prst="right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3" name="Стрелка вправо 42"/>
          <p:cNvSpPr/>
          <p:nvPr/>
        </p:nvSpPr>
        <p:spPr bwMode="auto">
          <a:xfrm>
            <a:off x="3541062" y="3011763"/>
            <a:ext cx="345188" cy="484632"/>
          </a:xfrm>
          <a:prstGeom prst="right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2974" y="1320733"/>
            <a:ext cx="26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Промежуточный склад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5652118" y="2889095"/>
            <a:ext cx="1368152" cy="26332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</a:t>
            </a:r>
            <a:r>
              <a:rPr lang="en-US" sz="200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</a:t>
            </a:r>
            <a:r>
              <a:rPr lang="ru-RU" sz="200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Термо -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обработка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7380312" y="2925744"/>
            <a:ext cx="1438936" cy="26332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Отделка,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испытания,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   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контроль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качества,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  сдача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  готовой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 продукции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6" charset="0"/>
              </a:rPr>
              <a:t>  </a:t>
            </a:r>
          </a:p>
        </p:txBody>
      </p:sp>
      <p:sp>
        <p:nvSpPr>
          <p:cNvPr id="18" name="Стрелка вверх 17"/>
          <p:cNvSpPr/>
          <p:nvPr/>
        </p:nvSpPr>
        <p:spPr bwMode="auto">
          <a:xfrm>
            <a:off x="6336194" y="2135967"/>
            <a:ext cx="484632" cy="710973"/>
          </a:xfrm>
          <a:prstGeom prst="up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0" name="Стрелка вниз 19"/>
          <p:cNvSpPr/>
          <p:nvPr/>
        </p:nvSpPr>
        <p:spPr bwMode="auto">
          <a:xfrm>
            <a:off x="5715584" y="2151419"/>
            <a:ext cx="484632" cy="737676"/>
          </a:xfrm>
          <a:prstGeom prst="down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1" name="Стрелка вниз 20"/>
          <p:cNvSpPr/>
          <p:nvPr/>
        </p:nvSpPr>
        <p:spPr bwMode="auto">
          <a:xfrm>
            <a:off x="7895465" y="2141029"/>
            <a:ext cx="484632" cy="736087"/>
          </a:xfrm>
          <a:prstGeom prst="down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7279" y="6353310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Г П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Куб 22"/>
          <p:cNvSpPr/>
          <p:nvPr/>
        </p:nvSpPr>
        <p:spPr bwMode="auto">
          <a:xfrm>
            <a:off x="522276" y="1681558"/>
            <a:ext cx="1152128" cy="324036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2" name="Куб 21"/>
          <p:cNvSpPr/>
          <p:nvPr/>
        </p:nvSpPr>
        <p:spPr bwMode="auto">
          <a:xfrm>
            <a:off x="495024" y="3082316"/>
            <a:ext cx="1152128" cy="324036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4" name="Куб 23"/>
          <p:cNvSpPr/>
          <p:nvPr/>
        </p:nvSpPr>
        <p:spPr bwMode="auto">
          <a:xfrm>
            <a:off x="2252894" y="3068160"/>
            <a:ext cx="1152128" cy="324036"/>
          </a:xfrm>
          <a:prstGeom prst="cube">
            <a:avLst/>
          </a:prstGeom>
          <a:solidFill>
            <a:srgbClr val="FFC000"/>
          </a:solidFill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6" name="Блок-схема: память с прямым доступом 25"/>
          <p:cNvSpPr/>
          <p:nvPr/>
        </p:nvSpPr>
        <p:spPr bwMode="auto">
          <a:xfrm>
            <a:off x="3912348" y="3109860"/>
            <a:ext cx="1332148" cy="288032"/>
          </a:xfrm>
          <a:prstGeom prst="flowChartMagneticDrum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7" name="Блок-схема: память с прямым доступом 26"/>
          <p:cNvSpPr/>
          <p:nvPr/>
        </p:nvSpPr>
        <p:spPr bwMode="auto">
          <a:xfrm>
            <a:off x="4528091" y="1725076"/>
            <a:ext cx="1363867" cy="277429"/>
          </a:xfrm>
          <a:prstGeom prst="flowChartMagneticDrum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9" name="Блок-схема: память с прямым доступом 28"/>
          <p:cNvSpPr/>
          <p:nvPr/>
        </p:nvSpPr>
        <p:spPr bwMode="auto">
          <a:xfrm>
            <a:off x="5652118" y="3182103"/>
            <a:ext cx="1368152" cy="270892"/>
          </a:xfrm>
          <a:prstGeom prst="flowChartMagneticDrum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30" name="Блок-схема: память с прямым доступом 29"/>
          <p:cNvSpPr/>
          <p:nvPr/>
        </p:nvSpPr>
        <p:spPr bwMode="auto">
          <a:xfrm>
            <a:off x="7191852" y="1708712"/>
            <a:ext cx="1363867" cy="288031"/>
          </a:xfrm>
          <a:prstGeom prst="flowChartMagneticDrum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31" name="Блок-схема: память с прямым доступом 30"/>
          <p:cNvSpPr/>
          <p:nvPr/>
        </p:nvSpPr>
        <p:spPr bwMode="auto">
          <a:xfrm>
            <a:off x="7453237" y="2999598"/>
            <a:ext cx="1363867" cy="284002"/>
          </a:xfrm>
          <a:prstGeom prst="flowChartMagneticDrum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32" name="Блок-схема: память с прямым доступом 31"/>
          <p:cNvSpPr/>
          <p:nvPr/>
        </p:nvSpPr>
        <p:spPr bwMode="auto">
          <a:xfrm>
            <a:off x="7455847" y="6165304"/>
            <a:ext cx="1363867" cy="284002"/>
          </a:xfrm>
          <a:prstGeom prst="flowChartMagneticDrum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33" name="Стрелка вниз 32"/>
          <p:cNvSpPr/>
          <p:nvPr/>
        </p:nvSpPr>
        <p:spPr bwMode="auto">
          <a:xfrm>
            <a:off x="7857464" y="5615016"/>
            <a:ext cx="484632" cy="550288"/>
          </a:xfrm>
          <a:prstGeom prst="downArrow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000">
        <p:wipe/>
      </p:transition>
    </mc:Choice>
    <mc:Fallback xmlns="">
      <p:transition advClick="0" advTm="1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75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25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5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40" grpId="0" animBg="1"/>
      <p:bldP spid="40" grpId="1" animBg="1"/>
      <p:bldP spid="42" grpId="0" animBg="1"/>
      <p:bldP spid="42" grpId="1" animBg="1"/>
      <p:bldP spid="43" grpId="0" animBg="1"/>
      <p:bldP spid="43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3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3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782437" y="116828"/>
            <a:ext cx="5064125" cy="28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lnSpc>
                <a:spcPct val="44000"/>
              </a:lnSpc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algn="ctr">
              <a:lnSpc>
                <a:spcPct val="44000"/>
              </a:lnSpc>
            </a:pPr>
            <a:r>
              <a:rPr lang="ru-RU" sz="1800" b="1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                         </a:t>
            </a:r>
            <a:r>
              <a:rPr lang="ru-RU" sz="1800" b="1" smtClean="0">
                <a:solidFill>
                  <a:srgbClr val="FFFF00"/>
                </a:solidFill>
                <a:latin typeface="Arial" charset="0"/>
              </a:rPr>
              <a:t>Сквозная прослеживаемость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56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782437" y="116828"/>
            <a:ext cx="5254059" cy="28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lnSpc>
                <a:spcPct val="44000"/>
              </a:lnSpc>
            </a:pPr>
            <a:r>
              <a:rPr lang="ru-RU" sz="1800" b="1" smtClean="0">
                <a:solidFill>
                  <a:srgbClr val="FFFF00"/>
                </a:solidFill>
                <a:latin typeface="Arial" charset="0"/>
              </a:rPr>
              <a:t> </a:t>
            </a:r>
            <a:endParaRPr lang="ru-RU" sz="1800" b="1" dirty="0">
              <a:solidFill>
                <a:srgbClr val="FFFF00"/>
              </a:solidFill>
              <a:latin typeface="Arial" charset="0"/>
            </a:endParaRPr>
          </a:p>
          <a:p>
            <a:pPr algn="ctr">
              <a:lnSpc>
                <a:spcPct val="44000"/>
              </a:lnSpc>
            </a:pPr>
            <a:r>
              <a:rPr lang="ru-RU" sz="1800" b="1" smtClean="0">
                <a:solidFill>
                  <a:srgbClr val="FFFF00"/>
                </a:solidFill>
                <a:latin typeface="Arial" charset="0"/>
              </a:rPr>
              <a:t>                          Отчет по изготовлению трубы</a:t>
            </a:r>
            <a:endParaRPr lang="ru-RU" sz="18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13" y="692696"/>
            <a:ext cx="914400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0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63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782437" y="116828"/>
            <a:ext cx="5064125" cy="28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lnSpc>
                <a:spcPct val="44000"/>
              </a:lnSpc>
            </a:pPr>
            <a:endParaRPr lang="ru-RU" sz="18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algn="ctr">
              <a:lnSpc>
                <a:spcPct val="44000"/>
              </a:lnSpc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59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45603" y="1988840"/>
            <a:ext cx="9127233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ru-RU" sz="3200" b="1" dirty="0" smtClean="0">
                <a:solidFill>
                  <a:srgbClr val="333366"/>
                </a:solidFill>
                <a:cs typeface="Arial Unicode MS" pitchFamily="32" charset="0"/>
              </a:rPr>
              <a:t>                          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504" y="102939"/>
            <a:ext cx="9059038" cy="4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dirty="0" smtClean="0">
                <a:solidFill>
                  <a:srgbClr val="002060"/>
                </a:solidFill>
                <a:latin typeface="Calibri"/>
              </a:rPr>
              <a:t>                                                                           </a:t>
            </a:r>
            <a:endParaRPr lang="en-GB" sz="2800" b="1" dirty="0">
              <a:solidFill>
                <a:srgbClr val="FFFF00"/>
              </a:solidFill>
              <a:cs typeface="Arial Unicode MS" pitchFamily="3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105342"/>
            <a:ext cx="91688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основании данных системы выполняются:</a:t>
            </a:r>
          </a:p>
          <a:p>
            <a:endParaRPr lang="ru-RU" sz="32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окончательный контроль качества,</a:t>
            </a:r>
          </a:p>
          <a:p>
            <a:pPr marL="571500" indent="-571500">
              <a:buFont typeface="Arial" pitchFamily="34" charset="0"/>
              <a:buChar char="•"/>
            </a:pP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аттестация,</a:t>
            </a:r>
          </a:p>
          <a:p>
            <a:pPr marL="571500" indent="-571500">
              <a:buFont typeface="Arial" pitchFamily="34" charset="0"/>
              <a:buChar char="•"/>
            </a:pP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признака годности,</a:t>
            </a:r>
          </a:p>
          <a:p>
            <a:pPr marL="571500" indent="-571500">
              <a:buFont typeface="Arial" pitchFamily="34" charset="0"/>
              <a:buChar char="•"/>
            </a:pP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сдача труб или блокировка сдачи.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976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44624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     Отчет о качестве  (за смену, сутки, период)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18" y="648072"/>
            <a:ext cx="1041001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96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44624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     Отчет о качестве  (за смену, сутки, период)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13" y="692696"/>
            <a:ext cx="637222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38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627784" y="72401"/>
            <a:ext cx="6408712" cy="54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lnSpc>
                <a:spcPct val="44000"/>
              </a:lnSpc>
            </a:pPr>
            <a:endParaRPr lang="ru-RU" b="1" dirty="0">
              <a:solidFill>
                <a:srgbClr val="FFFF00"/>
              </a:solidFill>
              <a:latin typeface="Arial" charset="0"/>
            </a:endParaRPr>
          </a:p>
          <a:p>
            <a:pPr algn="ctr">
              <a:lnSpc>
                <a:spcPct val="44000"/>
              </a:lnSpc>
            </a:pPr>
            <a:r>
              <a:rPr lang="ru-RU" b="1" dirty="0" smtClean="0">
                <a:solidFill>
                  <a:srgbClr val="FFFF00"/>
                </a:solidFill>
                <a:latin typeface="Arial" charset="0"/>
              </a:rPr>
              <a:t>                                                    Сдача труб</a:t>
            </a:r>
          </a:p>
          <a:p>
            <a:pPr algn="ctr">
              <a:lnSpc>
                <a:spcPct val="44000"/>
              </a:lnSpc>
            </a:pPr>
            <a:r>
              <a:rPr lang="ru-RU" b="1" dirty="0" smtClean="0">
                <a:solidFill>
                  <a:srgbClr val="FFFF00"/>
                </a:solidFill>
                <a:latin typeface="Arial" charset="0"/>
              </a:rPr>
              <a:t> </a:t>
            </a:r>
            <a:endParaRPr lang="ru-RU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722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 bwMode="auto">
          <a:xfrm>
            <a:off x="5832140" y="1385372"/>
            <a:ext cx="612068" cy="28803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6516216" y="1385372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45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722"/>
            <a:ext cx="9144000" cy="618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7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37996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mtClean="0">
                <a:solidFill>
                  <a:srgbClr val="FFFF00"/>
                </a:solidFill>
              </a:rPr>
              <a:t>                    Рапорт </a:t>
            </a:r>
            <a:r>
              <a:rPr lang="ru-RU" sz="2000" b="1" dirty="0" smtClean="0">
                <a:solidFill>
                  <a:srgbClr val="FFFF00"/>
                </a:solidFill>
              </a:rPr>
              <a:t>по качеству при </a:t>
            </a:r>
            <a:r>
              <a:rPr lang="ru-RU" sz="2000" b="1" smtClean="0">
                <a:solidFill>
                  <a:srgbClr val="FFFF00"/>
                </a:solidFill>
              </a:rPr>
              <a:t>увязке труб в пакеты</a:t>
            </a:r>
          </a:p>
          <a:p>
            <a:r>
              <a:rPr lang="ru-RU" sz="2400" b="1" smtClean="0">
                <a:solidFill>
                  <a:srgbClr val="FFFF00"/>
                </a:solidFill>
              </a:rPr>
              <a:t>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" y="605203"/>
            <a:ext cx="9144000" cy="625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840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74" y="692696"/>
            <a:ext cx="9159974" cy="6165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5677352" y="101823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Справка по качеству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27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00275" y="1060277"/>
            <a:ext cx="184731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3999" cy="6165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0904" y="75982"/>
            <a:ext cx="4162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       Сведения по качеству</a:t>
            </a:r>
            <a:endParaRPr lang="ru-RU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2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7341" y="29815"/>
            <a:ext cx="3518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Справка по дефектам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39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52100</TotalTime>
  <Words>1761</Words>
  <Application>Microsoft Office PowerPoint</Application>
  <PresentationFormat>Экран (4:3)</PresentationFormat>
  <Paragraphs>2645</Paragraphs>
  <Slides>111</Slides>
  <Notes>44</Notes>
  <HiddenSlides>0</HiddenSlides>
  <MMClips>4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111</vt:i4>
      </vt:variant>
    </vt:vector>
  </HeadingPairs>
  <TitlesOfParts>
    <vt:vector size="113" baseType="lpstr">
      <vt:lpstr>Тема Office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символьной маркировки труб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Трубы плавки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Автоматизированная система прослеживаемости  продукции</dc:title>
  <dc:creator>Якубович В.</dc:creator>
  <cp:lastModifiedBy>Якубович ВГ</cp:lastModifiedBy>
  <cp:revision>597</cp:revision>
  <cp:lastPrinted>2016-11-09T09:05:30Z</cp:lastPrinted>
  <dcterms:created xsi:type="dcterms:W3CDTF">2013-12-10T05:34:07Z</dcterms:created>
  <dcterms:modified xsi:type="dcterms:W3CDTF">2017-10-26T10:10:30Z</dcterms:modified>
</cp:coreProperties>
</file>