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257" r:id="rId2"/>
    <p:sldId id="258" r:id="rId3"/>
    <p:sldId id="259" r:id="rId4"/>
    <p:sldId id="260" r:id="rId5"/>
    <p:sldId id="261" r:id="rId6"/>
    <p:sldId id="275" r:id="rId7"/>
    <p:sldId id="263" r:id="rId8"/>
    <p:sldId id="264" r:id="rId9"/>
    <p:sldId id="267" r:id="rId10"/>
    <p:sldId id="268" r:id="rId11"/>
    <p:sldId id="269" r:id="rId12"/>
    <p:sldId id="270" r:id="rId13"/>
    <p:sldId id="266" r:id="rId14"/>
    <p:sldId id="277" r:id="rId15"/>
    <p:sldId id="285" r:id="rId16"/>
    <p:sldId id="293" r:id="rId17"/>
    <p:sldId id="280" r:id="rId18"/>
    <p:sldId id="282" r:id="rId19"/>
    <p:sldId id="283" r:id="rId20"/>
    <p:sldId id="284" r:id="rId21"/>
    <p:sldId id="286" r:id="rId22"/>
    <p:sldId id="287" r:id="rId23"/>
    <p:sldId id="288" r:id="rId24"/>
    <p:sldId id="289" r:id="rId25"/>
    <p:sldId id="294" r:id="rId26"/>
    <p:sldId id="281" r:id="rId27"/>
    <p:sldId id="290" r:id="rId28"/>
    <p:sldId id="291" r:id="rId29"/>
    <p:sldId id="292" r:id="rId30"/>
    <p:sldId id="278" r:id="rId31"/>
    <p:sldId id="276" r:id="rId32"/>
    <p:sldId id="273" r:id="rId33"/>
    <p:sldId id="271" r:id="rId34"/>
    <p:sldId id="295" r:id="rId35"/>
    <p:sldId id="27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758" y="18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D7BA7-3786-4445-BBB0-010F85C16693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29DC7-41BF-499E-BF9A-217EF7846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827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DB9122-8C08-4C92-B0A6-764E641D08F9}" type="slidenum">
              <a:rPr lang="en-GB">
                <a:solidFill>
                  <a:prstClr val="white"/>
                </a:solidFill>
              </a:rPr>
              <a:pPr/>
              <a:t>1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82928" y="8687297"/>
            <a:ext cx="2945935" cy="44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14715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758CA189-7DC6-4397-8422-FFEE33181CD6}" type="slidenum">
              <a:rPr lang="en-GB" sz="1400">
                <a:solidFill>
                  <a:srgbClr val="000000"/>
                </a:solidFill>
              </a:rPr>
              <a:pPr algn="r" defTabSz="414715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1</a:t>
            </a:fld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26259" y="694984"/>
            <a:ext cx="4982479" cy="340400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4408" tIns="42204" rIns="84408" bIns="42204" anchor="ctr"/>
          <a:lstStyle/>
          <a:p>
            <a:pPr defTabSz="414715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sz="2200">
              <a:solidFill>
                <a:prstClr val="white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494" y="4344358"/>
            <a:ext cx="5456343" cy="4110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193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372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83375" y="-266700"/>
            <a:ext cx="1979613" cy="62499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4538" y="-266700"/>
            <a:ext cx="5786437" cy="62499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06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106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888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4538" y="1460500"/>
            <a:ext cx="3792537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89475" y="1460500"/>
            <a:ext cx="3794125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057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094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794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485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37755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984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4538" y="1460500"/>
            <a:ext cx="7739062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600450" y="-266700"/>
            <a:ext cx="50625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8686800" y="6640513"/>
            <a:ext cx="671513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fld id="{CC1C6038-ADCD-4CCC-9414-04D9291B1C03}" type="slidenum">
              <a:rPr lang="en-GB" sz="900" b="1">
                <a:solidFill>
                  <a:srgbClr val="000000"/>
                </a:solidFill>
                <a:latin typeface="Arial" charset="0"/>
              </a:rPr>
              <a:pPr algn="ctr" defTabSz="449263" fontAlgn="base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t>‹#›</a:t>
            </a:fld>
            <a:endParaRPr lang="en-GB" sz="9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2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49263" rtl="0" eaLnBrk="1" fontAlgn="base" hangingPunct="1">
        <a:lnSpc>
          <a:spcPct val="3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FFFF99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lnSpc>
          <a:spcPct val="3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FFFF99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marL="1143000" indent="-228600" algn="ctr" defTabSz="449263" rtl="0" eaLnBrk="1" fontAlgn="base" hangingPunct="1">
        <a:lnSpc>
          <a:spcPct val="3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FFFF99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marL="1600200" indent="-228600" algn="ctr" defTabSz="449263" rtl="0" eaLnBrk="1" fontAlgn="base" hangingPunct="1">
        <a:lnSpc>
          <a:spcPct val="3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FFFF99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marL="2057400" indent="-228600" algn="ctr" defTabSz="449263" rtl="0" eaLnBrk="1" fontAlgn="base" hangingPunct="1">
        <a:lnSpc>
          <a:spcPct val="3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FFFF99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eaLnBrk="1" fontAlgn="base" hangingPunct="1">
        <a:lnSpc>
          <a:spcPct val="3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FFFF99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eaLnBrk="1" fontAlgn="base" hangingPunct="1">
        <a:lnSpc>
          <a:spcPct val="3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FFFF99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eaLnBrk="1" fontAlgn="base" hangingPunct="1">
        <a:lnSpc>
          <a:spcPct val="3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FFFF99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eaLnBrk="1" fontAlgn="base" hangingPunct="1">
        <a:lnSpc>
          <a:spcPct val="3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FFFF99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1" fontAlgn="base" hangingPunct="1">
        <a:lnSpc>
          <a:spcPct val="58000"/>
        </a:lnSpc>
        <a:spcBef>
          <a:spcPts val="288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66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58000"/>
        </a:lnSpc>
        <a:spcBef>
          <a:spcPts val="288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66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lnSpc>
          <a:spcPct val="58000"/>
        </a:lnSpc>
        <a:spcBef>
          <a:spcPts val="288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66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lnSpc>
          <a:spcPct val="58000"/>
        </a:lnSpc>
        <a:spcBef>
          <a:spcPts val="288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66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lnSpc>
          <a:spcPct val="58000"/>
        </a:lnSpc>
        <a:spcBef>
          <a:spcPts val="288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66"/>
          </a:solidFill>
          <a:latin typeface="+mn-lt"/>
          <a:ea typeface="+mn-ea"/>
          <a:cs typeface="+mn-cs"/>
        </a:defRPr>
      </a:lvl5pPr>
      <a:lvl6pPr marL="2514600" indent="-228600" algn="l" defTabSz="449263" rtl="0" eaLnBrk="1" fontAlgn="base" hangingPunct="1">
        <a:lnSpc>
          <a:spcPct val="58000"/>
        </a:lnSpc>
        <a:spcBef>
          <a:spcPts val="288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66"/>
          </a:solidFill>
          <a:latin typeface="+mn-lt"/>
          <a:ea typeface="+mn-ea"/>
          <a:cs typeface="+mn-cs"/>
        </a:defRPr>
      </a:lvl6pPr>
      <a:lvl7pPr marL="2971800" indent="-228600" algn="l" defTabSz="449263" rtl="0" eaLnBrk="1" fontAlgn="base" hangingPunct="1">
        <a:lnSpc>
          <a:spcPct val="58000"/>
        </a:lnSpc>
        <a:spcBef>
          <a:spcPts val="288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66"/>
          </a:solidFill>
          <a:latin typeface="+mn-lt"/>
          <a:ea typeface="+mn-ea"/>
          <a:cs typeface="+mn-cs"/>
        </a:defRPr>
      </a:lvl7pPr>
      <a:lvl8pPr marL="3429000" indent="-228600" algn="l" defTabSz="449263" rtl="0" eaLnBrk="1" fontAlgn="base" hangingPunct="1">
        <a:lnSpc>
          <a:spcPct val="58000"/>
        </a:lnSpc>
        <a:spcBef>
          <a:spcPts val="288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66"/>
          </a:solidFill>
          <a:latin typeface="+mn-lt"/>
          <a:ea typeface="+mn-ea"/>
          <a:cs typeface="+mn-cs"/>
        </a:defRPr>
      </a:lvl8pPr>
      <a:lvl9pPr marL="3886200" indent="-228600" algn="l" defTabSz="449263" rtl="0" eaLnBrk="1" fontAlgn="base" hangingPunct="1">
        <a:lnSpc>
          <a:spcPct val="58000"/>
        </a:lnSpc>
        <a:spcBef>
          <a:spcPts val="288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333366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827088" y="981075"/>
            <a:ext cx="7743825" cy="223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en-GB" sz="2400" b="1" dirty="0">
              <a:solidFill>
                <a:srgbClr val="333366"/>
              </a:solidFill>
              <a:cs typeface="Arial Unicode MS" pitchFamily="3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0319" y="2636912"/>
            <a:ext cx="8928992" cy="1849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800" b="1" smtClean="0">
                <a:solidFill>
                  <a:srgbClr val="00CC99">
                    <a:lumMod val="50000"/>
                  </a:srgbClr>
                </a:solidFill>
                <a:cs typeface="Arial Unicode MS" pitchFamily="32" charset="0"/>
              </a:rPr>
              <a:t>Автоматизированная </a:t>
            </a:r>
            <a:r>
              <a:rPr lang="ru-RU" sz="2800" b="1">
                <a:solidFill>
                  <a:srgbClr val="00CC99">
                    <a:lumMod val="50000"/>
                  </a:srgbClr>
                </a:solidFill>
                <a:cs typeface="Arial Unicode MS" pitchFamily="32" charset="0"/>
              </a:rPr>
              <a:t>система</a:t>
            </a:r>
            <a:endParaRPr lang="en-US" sz="2800" b="1">
              <a:solidFill>
                <a:srgbClr val="00CC99">
                  <a:lumMod val="50000"/>
                </a:srgbClr>
              </a:solidFill>
              <a:cs typeface="Arial Unicode MS" pitchFamily="32" charset="0"/>
            </a:endParaRPr>
          </a:p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800" b="1">
                <a:solidFill>
                  <a:srgbClr val="00CC99">
                    <a:lumMod val="50000"/>
                  </a:srgbClr>
                </a:solidFill>
                <a:cs typeface="Arial Unicode MS" pitchFamily="32" charset="0"/>
              </a:rPr>
              <a:t> </a:t>
            </a:r>
            <a:r>
              <a:rPr lang="ru-RU" sz="2800" b="1" smtClean="0">
                <a:solidFill>
                  <a:srgbClr val="00CC99">
                    <a:lumMod val="50000"/>
                  </a:srgbClr>
                </a:solidFill>
                <a:cs typeface="Arial Unicode MS" pitchFamily="32" charset="0"/>
              </a:rPr>
              <a:t>идентификации и прослеживаемости производства и отгрузки металлоконструкций</a:t>
            </a:r>
          </a:p>
          <a:p>
            <a:pPr algn="ctr"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800" b="1" smtClean="0">
                <a:solidFill>
                  <a:srgbClr val="00CC99">
                    <a:lumMod val="50000"/>
                  </a:srgbClr>
                </a:solidFill>
                <a:cs typeface="Arial Unicode MS" pitchFamily="32" charset="0"/>
              </a:rPr>
              <a:t>«АТИССА»</a:t>
            </a:r>
            <a:endParaRPr lang="en-US" sz="2800" b="1">
              <a:solidFill>
                <a:srgbClr val="00CC99">
                  <a:lumMod val="50000"/>
                </a:srgbClr>
              </a:solidFill>
              <a:cs typeface="Arial Unicode MS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842825"/>
      </p:ext>
    </p:extLst>
  </p:cSld>
  <p:clrMapOvr>
    <a:masterClrMapping/>
  </p:clrMapOvr>
  <p:transition advTm="3502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184" y="1134036"/>
            <a:ext cx="2406352" cy="1039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5976" y="738833"/>
            <a:ext cx="3510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Ведомость отправочных марок</a:t>
            </a:r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 bwMode="auto">
          <a:xfrm>
            <a:off x="6059834" y="3697503"/>
            <a:ext cx="216024" cy="416792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846" y="4114295"/>
            <a:ext cx="1323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трелка вниз 6"/>
          <p:cNvSpPr/>
          <p:nvPr/>
        </p:nvSpPr>
        <p:spPr bwMode="auto">
          <a:xfrm>
            <a:off x="6061347" y="5442809"/>
            <a:ext cx="216024" cy="416792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5483559" y="5969086"/>
            <a:ext cx="1371600" cy="85002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2" y="4114295"/>
            <a:ext cx="3093206" cy="214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86" y="1244736"/>
            <a:ext cx="3082962" cy="204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4908184" y="2606426"/>
            <a:ext cx="2406352" cy="1043197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Регистрация факта</a:t>
            </a:r>
          </a:p>
          <a:p>
            <a:r>
              <a:rPr lang="ru-RU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сборо-сварки</a:t>
            </a:r>
            <a:endParaRPr lang="ru-RU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марок</a:t>
            </a:r>
            <a:endParaRPr lang="ru-RU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 bwMode="auto">
          <a:xfrm>
            <a:off x="6059834" y="2179340"/>
            <a:ext cx="216024" cy="416792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0003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83441"/>
            <a:ext cx="6418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mtClean="0">
                <a:solidFill>
                  <a:srgbClr val="FFFF00"/>
                </a:solidFill>
              </a:rPr>
              <a:t>  АРМ участка дробеструйной обработки</a:t>
            </a:r>
            <a:endParaRPr lang="ru-RU" sz="2400" b="1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92696"/>
            <a:ext cx="911842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smtClean="0">
                <a:solidFill>
                  <a:schemeClr val="accent1">
                    <a:lumMod val="50000"/>
                  </a:schemeClr>
                </a:solidFill>
              </a:rPr>
              <a:t>                                   </a:t>
            </a:r>
          </a:p>
          <a:p>
            <a:r>
              <a:rPr lang="ru-RU" sz="2400" b="1" i="1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smtClean="0">
                <a:solidFill>
                  <a:schemeClr val="accent1">
                    <a:lumMod val="50000"/>
                  </a:schemeClr>
                </a:solidFill>
              </a:rPr>
              <a:t>                          </a:t>
            </a:r>
            <a:r>
              <a:rPr lang="ru-RU" sz="2400" b="1" i="1" u="sng" smtClean="0">
                <a:solidFill>
                  <a:schemeClr val="accent1">
                    <a:lumMod val="50000"/>
                  </a:schemeClr>
                </a:solidFill>
              </a:rPr>
              <a:t>Дробеструйная обработка.</a:t>
            </a:r>
          </a:p>
          <a:p>
            <a:endParaRPr lang="ru-RU" sz="2400" b="1" i="1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i="1" smtClean="0">
                <a:solidFill>
                  <a:schemeClr val="accent1">
                    <a:lumMod val="50000"/>
                  </a:schemeClr>
                </a:solidFill>
              </a:rPr>
              <a:t>Функции  АРМ :</a:t>
            </a:r>
          </a:p>
          <a:p>
            <a:endParaRPr lang="ru-RU" sz="2400" b="1" i="1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i="1" smtClean="0">
                <a:solidFill>
                  <a:schemeClr val="accent1">
                    <a:lumMod val="50000"/>
                  </a:schemeClr>
                </a:solidFill>
              </a:rPr>
              <a:t>Сканирование штрих-кода и регистрация</a:t>
            </a:r>
          </a:p>
          <a:p>
            <a:r>
              <a:rPr lang="ru-RU" sz="2000" b="1" i="1" smtClean="0">
                <a:solidFill>
                  <a:schemeClr val="accent1">
                    <a:lumMod val="50000"/>
                  </a:schemeClr>
                </a:solidFill>
              </a:rPr>
              <a:t>     поступления отправочной марки на</a:t>
            </a:r>
          </a:p>
          <a:p>
            <a:r>
              <a:rPr lang="ru-RU" sz="2000" b="1" i="1" smtClean="0">
                <a:solidFill>
                  <a:schemeClr val="accent1">
                    <a:lumMod val="50000"/>
                  </a:schemeClr>
                </a:solidFill>
              </a:rPr>
              <a:t>     дробеструйную обработку;</a:t>
            </a:r>
          </a:p>
          <a:p>
            <a:endParaRPr lang="ru-RU" sz="2000" b="1" i="1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i="1" smtClean="0">
                <a:solidFill>
                  <a:schemeClr val="accent1">
                    <a:lumMod val="50000"/>
                  </a:schemeClr>
                </a:solidFill>
              </a:rPr>
              <a:t>Снятие этикетки перед операцией и</a:t>
            </a:r>
          </a:p>
          <a:p>
            <a:r>
              <a:rPr lang="ru-RU" sz="2000" b="1" i="1" smtClean="0">
                <a:solidFill>
                  <a:schemeClr val="accent1">
                    <a:lumMod val="50000"/>
                  </a:schemeClr>
                </a:solidFill>
              </a:rPr>
              <a:t>     восстановление после обработки с </a:t>
            </a:r>
          </a:p>
          <a:p>
            <a:r>
              <a:rPr lang="ru-RU" sz="2000" b="1" i="1" smtClean="0">
                <a:solidFill>
                  <a:schemeClr val="accent1">
                    <a:lumMod val="50000"/>
                  </a:schemeClr>
                </a:solidFill>
              </a:rPr>
              <a:t>     соблюдением строгой последовательности;</a:t>
            </a:r>
          </a:p>
          <a:p>
            <a:endParaRPr lang="ru-RU" sz="2000" b="1" i="1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i="1">
                <a:solidFill>
                  <a:schemeClr val="accent1">
                    <a:lumMod val="50000"/>
                  </a:schemeClr>
                </a:solidFill>
              </a:rPr>
              <a:t>Сканирование штрих-кода и </a:t>
            </a:r>
            <a:r>
              <a:rPr lang="ru-RU" sz="2000" b="1" i="1" smtClean="0">
                <a:solidFill>
                  <a:schemeClr val="accent1">
                    <a:lumMod val="50000"/>
                  </a:schemeClr>
                </a:solidFill>
              </a:rPr>
              <a:t>регистрация</a:t>
            </a:r>
          </a:p>
          <a:p>
            <a:r>
              <a:rPr lang="ru-RU" sz="2000" b="1" i="1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i="1" smtClean="0">
                <a:solidFill>
                  <a:schemeClr val="accent1">
                    <a:lumMod val="50000"/>
                  </a:schemeClr>
                </a:solidFill>
              </a:rPr>
              <a:t>    факта окончания  дробеструйной обработки;</a:t>
            </a:r>
            <a:endParaRPr lang="ru-RU" sz="2000" b="1" i="1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000" b="1" i="1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i="1" smtClean="0">
                <a:solidFill>
                  <a:schemeClr val="accent1">
                    <a:lumMod val="50000"/>
                  </a:schemeClr>
                </a:solidFill>
              </a:rPr>
              <a:t>Контроль качества изготовленной отправочной марки и регистрация выполнения контрольной операции. 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b="1" i="1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000" b="1" i="1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000" b="1" i="1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i="1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i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916832"/>
            <a:ext cx="2458194" cy="379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950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3785" y="83441"/>
            <a:ext cx="3604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FFFF00"/>
                </a:solidFill>
              </a:rPr>
              <a:t>АРМ участка покраски</a:t>
            </a:r>
            <a:endParaRPr lang="ru-RU" sz="2400" b="1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70846" y="692695"/>
            <a:ext cx="9251358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38375"/>
            <a:r>
              <a:rPr lang="ru-RU" sz="2400" b="1" i="1" u="sng" smtClean="0">
                <a:solidFill>
                  <a:schemeClr val="accent1">
                    <a:lumMod val="50000"/>
                  </a:schemeClr>
                </a:solidFill>
              </a:rPr>
              <a:t>Покраска.</a:t>
            </a:r>
            <a:endParaRPr lang="ru-RU" sz="2400" b="1" i="1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i="1" smtClean="0">
                <a:solidFill>
                  <a:schemeClr val="accent1">
                    <a:lumMod val="50000"/>
                  </a:schemeClr>
                </a:solidFill>
              </a:rPr>
              <a:t>Функции  АРМ :</a:t>
            </a:r>
          </a:p>
          <a:p>
            <a:endParaRPr lang="ru-RU" sz="2400" b="1" i="1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900" b="1" i="1" smtClean="0">
                <a:solidFill>
                  <a:schemeClr val="accent1">
                    <a:lumMod val="50000"/>
                  </a:schemeClr>
                </a:solidFill>
              </a:rPr>
              <a:t>Сканирование штрих-кода и регистрация</a:t>
            </a:r>
          </a:p>
          <a:p>
            <a:r>
              <a:rPr lang="ru-RU" sz="1900" b="1" i="1" smtClean="0">
                <a:solidFill>
                  <a:schemeClr val="accent1">
                    <a:lumMod val="50000"/>
                  </a:schemeClr>
                </a:solidFill>
              </a:rPr>
              <a:t>     поступления отправочной марки на покраску;</a:t>
            </a:r>
          </a:p>
          <a:p>
            <a:endParaRPr lang="ru-RU" sz="1900" b="1" i="1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900" b="1" i="1" smtClean="0">
                <a:solidFill>
                  <a:schemeClr val="accent1">
                    <a:lumMod val="50000"/>
                  </a:schemeClr>
                </a:solidFill>
              </a:rPr>
              <a:t>Снятие этикетки перед операцией и восстано-</a:t>
            </a:r>
          </a:p>
          <a:p>
            <a:pPr marL="358775" indent="-358775"/>
            <a:r>
              <a:rPr lang="ru-RU" sz="1900" b="1" i="1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smtClean="0">
                <a:solidFill>
                  <a:schemeClr val="accent1">
                    <a:lumMod val="50000"/>
                  </a:schemeClr>
                </a:solidFill>
              </a:rPr>
              <a:t>    вление после обработки с соблюдением строгой  последовательности;</a:t>
            </a:r>
          </a:p>
          <a:p>
            <a:endParaRPr lang="ru-RU" sz="1900" b="1" i="1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900" b="1" i="1">
                <a:solidFill>
                  <a:schemeClr val="accent1">
                    <a:lumMod val="50000"/>
                  </a:schemeClr>
                </a:solidFill>
              </a:rPr>
              <a:t>Сканирование штрих-кода и </a:t>
            </a:r>
            <a:r>
              <a:rPr lang="ru-RU" sz="1900" b="1" i="1" smtClean="0">
                <a:solidFill>
                  <a:schemeClr val="accent1">
                    <a:lumMod val="50000"/>
                  </a:schemeClr>
                </a:solidFill>
              </a:rPr>
              <a:t>регистрация </a:t>
            </a:r>
          </a:p>
          <a:p>
            <a:r>
              <a:rPr lang="ru-RU" sz="1900" b="1" i="1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smtClean="0">
                <a:solidFill>
                  <a:schemeClr val="accent1">
                    <a:lumMod val="50000"/>
                  </a:schemeClr>
                </a:solidFill>
              </a:rPr>
              <a:t>    факта окончания  операции покраски;</a:t>
            </a:r>
            <a:endParaRPr lang="en-US" sz="1900" b="1" i="1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1900" b="1" i="1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900" b="1" i="1" smtClean="0">
                <a:solidFill>
                  <a:schemeClr val="accent1">
                    <a:lumMod val="50000"/>
                  </a:schemeClr>
                </a:solidFill>
              </a:rPr>
              <a:t>Символьная маркировка отправочной марки</a:t>
            </a:r>
          </a:p>
          <a:p>
            <a:r>
              <a:rPr lang="ru-RU" sz="1900" b="1" i="1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smtClean="0">
                <a:solidFill>
                  <a:schemeClr val="accent1">
                    <a:lumMod val="50000"/>
                  </a:schemeClr>
                </a:solidFill>
              </a:rPr>
              <a:t>    краской на основе  даных сканированных с</a:t>
            </a:r>
          </a:p>
          <a:p>
            <a:r>
              <a:rPr lang="ru-RU" sz="1900" b="1" i="1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smtClean="0">
                <a:solidFill>
                  <a:schemeClr val="accent1">
                    <a:lumMod val="50000"/>
                  </a:schemeClr>
                </a:solidFill>
              </a:rPr>
              <a:t>    этикетки;</a:t>
            </a:r>
            <a:endParaRPr lang="ru-RU" sz="1900" b="1" i="1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1900" b="1" i="1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900" b="1" i="1" smtClean="0">
                <a:solidFill>
                  <a:schemeClr val="accent1">
                    <a:lumMod val="50000"/>
                  </a:schemeClr>
                </a:solidFill>
              </a:rPr>
              <a:t>Контроль качества покраски отправочной </a:t>
            </a:r>
          </a:p>
          <a:p>
            <a:r>
              <a:rPr lang="ru-RU" sz="1900" b="1" i="1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smtClean="0">
                <a:solidFill>
                  <a:schemeClr val="accent1">
                    <a:lumMod val="50000"/>
                  </a:schemeClr>
                </a:solidFill>
              </a:rPr>
              <a:t>    марки и регистрация выполнения контроль-</a:t>
            </a:r>
          </a:p>
          <a:p>
            <a:r>
              <a:rPr lang="ru-RU" sz="1900" b="1" i="1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900" b="1" i="1" smtClean="0">
                <a:solidFill>
                  <a:schemeClr val="accent1">
                    <a:lumMod val="50000"/>
                  </a:schemeClr>
                </a:solidFill>
              </a:rPr>
              <a:t>    ной операции.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1900" b="1" i="1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000" b="1" i="1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i="1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i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967" y="908720"/>
            <a:ext cx="2494707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367" y="2348880"/>
            <a:ext cx="2524869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447" y="3789040"/>
            <a:ext cx="2509789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967" y="5264174"/>
            <a:ext cx="2476302" cy="132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 стрелкой 4"/>
          <p:cNvCxnSpPr/>
          <p:nvPr/>
        </p:nvCxnSpPr>
        <p:spPr bwMode="auto">
          <a:xfrm flipH="1">
            <a:off x="5918043" y="3501008"/>
            <a:ext cx="526165" cy="136815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Прямая со стрелкой 6"/>
          <p:cNvCxnSpPr/>
          <p:nvPr/>
        </p:nvCxnSpPr>
        <p:spPr bwMode="auto">
          <a:xfrm>
            <a:off x="5940152" y="4941168"/>
            <a:ext cx="580215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643125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12576"/>
            <a:ext cx="6372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mtClean="0">
                <a:solidFill>
                  <a:srgbClr val="FFFF00"/>
                </a:solidFill>
              </a:rPr>
              <a:t>   АРМ </a:t>
            </a:r>
            <a:r>
              <a:rPr lang="ru-RU" sz="2400" b="1">
                <a:solidFill>
                  <a:srgbClr val="FFFF00"/>
                </a:solidFill>
              </a:rPr>
              <a:t>участка </a:t>
            </a:r>
            <a:r>
              <a:rPr lang="ru-RU" sz="2400" b="1" smtClean="0">
                <a:solidFill>
                  <a:srgbClr val="FFFF00"/>
                </a:solidFill>
              </a:rPr>
              <a:t>пакетирования и отгрузки</a:t>
            </a:r>
            <a:endParaRPr lang="ru-RU" sz="2400"/>
          </a:p>
        </p:txBody>
      </p:sp>
      <p:sp>
        <p:nvSpPr>
          <p:cNvPr id="3" name="TextBox 2"/>
          <p:cNvSpPr txBox="1"/>
          <p:nvPr/>
        </p:nvSpPr>
        <p:spPr>
          <a:xfrm>
            <a:off x="1259633" y="764704"/>
            <a:ext cx="5465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smtClean="0">
                <a:solidFill>
                  <a:schemeClr val="accent1">
                    <a:lumMod val="50000"/>
                  </a:schemeClr>
                </a:solidFill>
              </a:rPr>
              <a:t>Пакетирование и отгрузка</a:t>
            </a:r>
            <a:r>
              <a:rPr lang="ru-RU" smtClean="0"/>
              <a:t>.</a:t>
            </a: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0" y="1373340"/>
            <a:ext cx="914399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ru-RU" sz="2400" i="1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u="sng" smtClean="0">
                <a:solidFill>
                  <a:schemeClr val="accent1">
                    <a:lumMod val="50000"/>
                  </a:schemeClr>
                </a:solidFill>
              </a:rPr>
              <a:t>Функции АРМ:</a:t>
            </a:r>
          </a:p>
          <a:p>
            <a:endParaRPr lang="ru-RU" sz="2400" b="1" i="1" u="sng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</a:rPr>
              <a:t>Сканирование отправочных марок для включения</a:t>
            </a:r>
          </a:p>
          <a:p>
            <a:r>
              <a:rPr lang="ru-RU" sz="2000" b="1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</a:rPr>
              <a:t>    в пакет;</a:t>
            </a:r>
          </a:p>
          <a:p>
            <a:pPr marL="361950" indent="-361950"/>
            <a:endParaRPr lang="ru-RU" sz="2000" b="1" smtClean="0">
              <a:solidFill>
                <a:schemeClr val="accent1">
                  <a:lumMod val="50000"/>
                </a:schemeClr>
              </a:solidFill>
            </a:endParaRPr>
          </a:p>
          <a:p>
            <a:pPr marL="361950" indent="-361950">
              <a:buFont typeface="Arial" pitchFamily="34" charset="0"/>
              <a:buChar char="•"/>
            </a:pP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</a:rPr>
              <a:t>Контроль принадлежности отправочных марок</a:t>
            </a:r>
          </a:p>
          <a:p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</a:rPr>
              <a:t>     соответствующему заказу;</a:t>
            </a:r>
          </a:p>
          <a:p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361950" indent="-361950">
              <a:buFont typeface="Arial" pitchFamily="34" charset="0"/>
              <a:buChar char="•"/>
            </a:pP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</a:rPr>
              <a:t>Формирование пакета;</a:t>
            </a:r>
          </a:p>
          <a:p>
            <a:pPr marL="361950" indent="-361950">
              <a:buFont typeface="Arial" pitchFamily="34" charset="0"/>
              <a:buChar char="•"/>
            </a:pPr>
            <a:endParaRPr lang="ru-RU" sz="2000" b="1">
              <a:solidFill>
                <a:schemeClr val="accent1">
                  <a:lumMod val="50000"/>
                </a:schemeClr>
              </a:solidFill>
            </a:endParaRPr>
          </a:p>
          <a:p>
            <a:pPr marL="361950" indent="-361950">
              <a:buFont typeface="Arial" pitchFamily="34" charset="0"/>
              <a:buChar char="•"/>
            </a:pP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</a:rPr>
              <a:t>Формирование и печать бирки на пакет;</a:t>
            </a:r>
          </a:p>
          <a:p>
            <a:endParaRPr lang="ru-RU" sz="2000" b="1" smtClean="0">
              <a:solidFill>
                <a:schemeClr val="accent1">
                  <a:lumMod val="50000"/>
                </a:schemeClr>
              </a:solidFill>
            </a:endParaRPr>
          </a:p>
          <a:p>
            <a:pPr marL="361950" indent="-361950">
              <a:buFont typeface="Arial" pitchFamily="34" charset="0"/>
              <a:buChar char="•"/>
            </a:pP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</a:rPr>
              <a:t>Формирование отгрузочной ведомости;</a:t>
            </a:r>
          </a:p>
          <a:p>
            <a:endParaRPr lang="ru-RU" sz="2000" b="1" smtClean="0">
              <a:solidFill>
                <a:schemeClr val="accent1">
                  <a:lumMod val="50000"/>
                </a:schemeClr>
              </a:solidFill>
            </a:endParaRPr>
          </a:p>
          <a:p>
            <a:pPr marL="361950" indent="-361950">
              <a:buFont typeface="Arial" pitchFamily="34" charset="0"/>
              <a:buChar char="•"/>
            </a:pP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</a:rPr>
              <a:t>Формирование товаро-транспортной накладной.</a:t>
            </a:r>
          </a:p>
          <a:p>
            <a:pPr marL="361950" indent="-361950"/>
            <a:endParaRPr lang="ru-RU" sz="2000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148" name="Picture 4" descr="D:\Документы\Устройства_картинки\zebra-105sl--12-punkte-mm--300dpi---rs232--parall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666" y="4221088"/>
            <a:ext cx="1728192" cy="181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86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96581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FF00"/>
                </a:solidFill>
              </a:rPr>
              <a:t>     </a:t>
            </a:r>
            <a:endParaRPr lang="ru-RU" sz="2400" b="1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5777" y="96581"/>
            <a:ext cx="7038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smtClean="0">
                <a:solidFill>
                  <a:srgbClr val="FFFF00"/>
                </a:solidFill>
              </a:rPr>
              <a:t> Отправочные марки перед пакетированием</a:t>
            </a:r>
            <a:endParaRPr lang="ru-RU" sz="23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1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1" y="980728"/>
            <a:ext cx="696267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smtClean="0">
                <a:solidFill>
                  <a:schemeClr val="accent1">
                    <a:lumMod val="50000"/>
                  </a:schemeClr>
                </a:solidFill>
              </a:rPr>
              <a:t>Пример работы с мобильным</a:t>
            </a:r>
          </a:p>
          <a:p>
            <a:endParaRPr lang="ru-RU" sz="3200" b="1" i="1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b="1" i="1" smtClean="0">
                <a:solidFill>
                  <a:schemeClr val="accent1">
                    <a:lumMod val="50000"/>
                  </a:schemeClr>
                </a:solidFill>
              </a:rPr>
              <a:t>терминалом при формировании</a:t>
            </a:r>
          </a:p>
          <a:p>
            <a:endParaRPr lang="ru-RU" sz="3200" b="1" i="1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b="1" i="1" smtClean="0">
                <a:solidFill>
                  <a:schemeClr val="accent1">
                    <a:lumMod val="50000"/>
                  </a:schemeClr>
                </a:solidFill>
              </a:rPr>
              <a:t>пакета и его отгрузки</a:t>
            </a:r>
            <a:endParaRPr lang="ru-RU" sz="3200" b="1" i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933056"/>
            <a:ext cx="3258048" cy="263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849632"/>
            <a:ext cx="1728192" cy="371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393699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ход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65303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34393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_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18480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_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62696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116632"/>
            <a:ext cx="57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smtClean="0">
                <a:solidFill>
                  <a:srgbClr val="FFFF00"/>
                </a:solidFill>
              </a:rPr>
              <a:t>                          </a:t>
            </a:r>
            <a:r>
              <a:rPr lang="ru-RU" sz="2400" b="1" smtClean="0">
                <a:solidFill>
                  <a:srgbClr val="FFFF00"/>
                </a:solidFill>
              </a:rPr>
              <a:t>Назначение системы</a:t>
            </a:r>
            <a:endParaRPr lang="ru-RU" sz="2400" b="1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92696"/>
            <a:ext cx="9144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smtClean="0">
                <a:solidFill>
                  <a:schemeClr val="accent1">
                    <a:lumMod val="50000"/>
                  </a:schemeClr>
                </a:solidFill>
              </a:rPr>
              <a:t>Внедрение системы позволит:</a:t>
            </a:r>
          </a:p>
          <a:p>
            <a:endParaRPr lang="ru-RU" sz="2000" b="1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spcAft>
                <a:spcPts val="0"/>
              </a:spcAft>
            </a:pP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• Получать в реальном режиме времени информацию в разрезе отправочных</a:t>
            </a:r>
          </a:p>
          <a:p>
            <a:pPr algn="just">
              <a:spcAft>
                <a:spcPts val="0"/>
              </a:spcAft>
            </a:pPr>
            <a:r>
              <a:rPr lang="ru-RU" sz="2000" b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элементов (марок):</a:t>
            </a:r>
            <a:endParaRPr lang="ru-RU" sz="2000" b="1" smtClean="0">
              <a:solidFill>
                <a:schemeClr val="accent1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   - о состоянии позиции заказа (в производстве, отгружено);</a:t>
            </a:r>
            <a:endParaRPr lang="ru-RU" sz="2000" b="1" smtClean="0">
              <a:solidFill>
                <a:schemeClr val="accent1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   - о незавершенном производстве на участках;</a:t>
            </a:r>
          </a:p>
          <a:p>
            <a:pPr algn="just">
              <a:spcAft>
                <a:spcPts val="0"/>
              </a:spcAft>
            </a:pPr>
            <a:r>
              <a:rPr lang="ru-RU" sz="2000" b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  - о качестве (</a:t>
            </a: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виды несоответствия, причины несоответствия, ремонт-</a:t>
            </a:r>
          </a:p>
          <a:p>
            <a:pPr algn="just">
              <a:spcAft>
                <a:spcPts val="0"/>
              </a:spcAft>
            </a:pPr>
            <a:r>
              <a:rPr lang="ru-RU" sz="2000" b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    </a:t>
            </a: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исправление несоответствия) производимой продукции.</a:t>
            </a:r>
          </a:p>
          <a:p>
            <a:pPr algn="just">
              <a:spcAft>
                <a:spcPts val="0"/>
              </a:spcAft>
            </a:pPr>
            <a:endParaRPr lang="ru-RU" sz="2000" b="1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• Снизить непроизводительные издержки за счет минимизации ошибок </a:t>
            </a:r>
          </a:p>
          <a:p>
            <a:pPr algn="just">
              <a:spcAft>
                <a:spcPts val="0"/>
              </a:spcAft>
            </a:pPr>
            <a:r>
              <a:rPr lang="ru-RU" sz="2000" b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персонала, приводящих к путаницам и пересортице в процессе</a:t>
            </a:r>
          </a:p>
          <a:p>
            <a:pPr algn="just">
              <a:spcAft>
                <a:spcPts val="0"/>
              </a:spcAft>
            </a:pPr>
            <a:r>
              <a:rPr lang="ru-RU" sz="2000" b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производства и отгрузки;</a:t>
            </a:r>
          </a:p>
          <a:p>
            <a:pPr algn="just">
              <a:spcAft>
                <a:spcPts val="0"/>
              </a:spcAft>
            </a:pPr>
            <a:endParaRPr lang="ru-RU" sz="2000" b="1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• Хранить по каждой произведенной отправочной марке историю о</a:t>
            </a:r>
          </a:p>
          <a:p>
            <a:pPr algn="just">
              <a:spcAft>
                <a:spcPts val="0"/>
              </a:spcAft>
            </a:pP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  выполненных технологических операциях, операциях контроля качества</a:t>
            </a:r>
          </a:p>
          <a:p>
            <a:pPr algn="just">
              <a:spcAft>
                <a:spcPts val="0"/>
              </a:spcAft>
            </a:pP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  и данные о персонале, выполнившем указанные операции.</a:t>
            </a:r>
          </a:p>
          <a:p>
            <a:pPr algn="just">
              <a:spcAft>
                <a:spcPts val="0"/>
              </a:spcAft>
            </a:pPr>
            <a:endParaRPr lang="ru-RU" sz="2000" b="1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• Получать из системы оперативные данные о ходе производства и</a:t>
            </a:r>
          </a:p>
          <a:p>
            <a:pPr algn="just">
              <a:spcAft>
                <a:spcPts val="0"/>
              </a:spcAft>
            </a:pPr>
            <a:r>
              <a:rPr lang="ru-RU" sz="2000" b="1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качестве по заказу клиента и отправочной марке.</a:t>
            </a:r>
          </a:p>
          <a:p>
            <a:pPr marL="450215" indent="-90170" algn="just">
              <a:spcAft>
                <a:spcPts val="0"/>
              </a:spcAft>
            </a:pPr>
            <a:endParaRPr lang="ru-RU" sz="2000">
              <a:latin typeface="Times New Roman"/>
              <a:ea typeface="Calibri"/>
              <a:cs typeface="Times New Roman"/>
            </a:endParaRPr>
          </a:p>
          <a:p>
            <a:pPr marL="450215" indent="-90170" algn="just">
              <a:spcAft>
                <a:spcPts val="0"/>
              </a:spcAft>
            </a:pPr>
            <a:endParaRPr lang="ru-RU" sz="2000" smtClean="0">
              <a:effectLst/>
              <a:latin typeface="Calibri"/>
              <a:ea typeface="Calibri"/>
              <a:cs typeface="Times New Roman"/>
            </a:endParaRPr>
          </a:p>
          <a:p>
            <a:endParaRPr lang="ru-RU" sz="2000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6315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форм_пакет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09178"/>
      </p:ext>
    </p:extLst>
  </p:cSld>
  <p:clrMapOvr>
    <a:masterClrMapping/>
  </p:clrMapOvr>
  <p:transition spd="slow"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283" y="2276872"/>
            <a:ext cx="801539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smtClean="0">
                <a:solidFill>
                  <a:schemeClr val="accent1">
                    <a:lumMod val="50000"/>
                  </a:schemeClr>
                </a:solidFill>
              </a:rPr>
              <a:t> Пример автоматического контроля</a:t>
            </a:r>
          </a:p>
          <a:p>
            <a:endParaRPr lang="ru-RU" sz="3200" b="1" i="1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b="1" i="1" smtClean="0">
                <a:solidFill>
                  <a:schemeClr val="accent1">
                    <a:lumMod val="50000"/>
                  </a:schemeClr>
                </a:solidFill>
              </a:rPr>
              <a:t>       и блокировок при ошибочных</a:t>
            </a:r>
          </a:p>
          <a:p>
            <a:endParaRPr lang="ru-RU" sz="3200" b="1" i="1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b="1" i="1" smtClean="0">
                <a:solidFill>
                  <a:schemeClr val="accent1">
                    <a:lumMod val="50000"/>
                  </a:schemeClr>
                </a:solidFill>
              </a:rPr>
              <a:t>               действиях персонала</a:t>
            </a:r>
            <a:endParaRPr lang="ru-RU" sz="3200" b="1" i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567946"/>
      </p:ext>
    </p:extLst>
  </p:cSld>
  <p:clrMapOvr>
    <a:masterClrMapping/>
  </p:clrMapOvr>
  <p:transition spd="slow" advClick="0" advTm="3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онтроль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840" y="107340"/>
            <a:ext cx="5862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>
                <a:solidFill>
                  <a:srgbClr val="FFFF00"/>
                </a:solidFill>
              </a:rPr>
              <a:t>Защита от </a:t>
            </a:r>
            <a:r>
              <a:rPr lang="ru-RU" b="1" smtClean="0">
                <a:solidFill>
                  <a:srgbClr val="FFFF00"/>
                </a:solidFill>
              </a:rPr>
              <a:t>повторного включения </a:t>
            </a:r>
            <a:r>
              <a:rPr lang="ru-RU" b="1">
                <a:solidFill>
                  <a:srgbClr val="FFFF00"/>
                </a:solidFill>
              </a:rPr>
              <a:t>в </a:t>
            </a:r>
            <a:r>
              <a:rPr lang="ru-RU" b="1" smtClean="0">
                <a:solidFill>
                  <a:srgbClr val="FFFF00"/>
                </a:solidFill>
              </a:rPr>
              <a:t>марки пакет</a:t>
            </a:r>
            <a:endParaRPr lang="ru-RU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95644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онтроль_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5776" y="116632"/>
            <a:ext cx="6723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smtClean="0">
                <a:solidFill>
                  <a:srgbClr val="FFFF00"/>
                </a:solidFill>
              </a:rPr>
              <a:t>Защита от включения в пакет марки другого заказа</a:t>
            </a:r>
            <a:endParaRPr lang="ru-RU" sz="20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23705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12522"/>
            <a:ext cx="3744416" cy="539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12522"/>
            <a:ext cx="386715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 bwMode="auto">
          <a:xfrm>
            <a:off x="443707" y="912522"/>
            <a:ext cx="3867150" cy="561975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6093" y="50902"/>
            <a:ext cx="6722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FFFF00"/>
                </a:solidFill>
              </a:rPr>
              <a:t> Печать бирки на пакет отгрузочных марок</a:t>
            </a:r>
            <a:endParaRPr lang="ru-RU" sz="24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4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987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420888"/>
            <a:ext cx="8064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smtClean="0">
                <a:solidFill>
                  <a:schemeClr val="accent1">
                    <a:lumMod val="50000"/>
                  </a:schemeClr>
                </a:solidFill>
              </a:rPr>
              <a:t>     Регистрация факта отгрузки</a:t>
            </a:r>
          </a:p>
          <a:p>
            <a:endParaRPr lang="ru-RU" sz="3200" b="1" i="1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b="1" i="1" smtClean="0">
                <a:solidFill>
                  <a:schemeClr val="accent1">
                    <a:lumMod val="50000"/>
                  </a:schemeClr>
                </a:solidFill>
              </a:rPr>
              <a:t> (оформление отгрузки в системе)</a:t>
            </a:r>
            <a:endParaRPr lang="ru-RU" sz="3200" b="1" i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064360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кан отгр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7784" y="125880"/>
            <a:ext cx="6378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smtClean="0">
                <a:solidFill>
                  <a:srgbClr val="FFFF00"/>
                </a:solidFill>
              </a:rPr>
              <a:t>  Сканирование штрих-кода этикетки на отгрузку</a:t>
            </a:r>
            <a:endParaRPr lang="ru-RU" sz="20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72809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форм_отгр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40538"/>
            <a:ext cx="9144000" cy="62174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9045" y="33961"/>
            <a:ext cx="4905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FFFF00"/>
                </a:solidFill>
              </a:rPr>
              <a:t>Формирование факта отгрузки</a:t>
            </a:r>
            <a:endParaRPr lang="ru-RU" sz="24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624884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писок_отгр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3808" y="96581"/>
            <a:ext cx="6050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FFFF00"/>
                </a:solidFill>
              </a:rPr>
              <a:t>Контроль регистрации факта отгрузки</a:t>
            </a:r>
            <a:endParaRPr lang="ru-RU" sz="24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970629"/>
      </p:ext>
    </p:extLst>
  </p:cSld>
  <p:clrMapOvr>
    <a:masterClrMapping/>
  </p:clrMapOvr>
  <p:transition spd="slow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60131" y="101823"/>
            <a:ext cx="295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FFFF00"/>
                </a:solidFill>
              </a:rPr>
              <a:t>Функции системы</a:t>
            </a:r>
            <a:endParaRPr lang="ru-RU" sz="2400" b="1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764704"/>
            <a:ext cx="91440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smtClean="0">
                <a:solidFill>
                  <a:schemeClr val="accent1">
                    <a:lumMod val="50000"/>
                  </a:schemeClr>
                </a:solidFill>
              </a:rPr>
              <a:t>В системе реализованы следующие основные функции :</a:t>
            </a:r>
          </a:p>
          <a:p>
            <a:endParaRPr lang="ru-RU" sz="2000" i="1" smtClean="0">
              <a:solidFill>
                <a:schemeClr val="accent1">
                  <a:lumMod val="50000"/>
                </a:schemeClr>
              </a:solidFill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ведение нормативно-справочной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информации </a:t>
            </a: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или прием НСИ из 1С:УПП;</a:t>
            </a:r>
            <a:endParaRPr lang="ru-RU">
              <a:solidFill>
                <a:schemeClr val="accent1">
                  <a:lumMod val="50000"/>
                </a:schemeClr>
              </a:solidFill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ведение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сбытовых </a:t>
            </a: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заказов или прием заказов из 1С:УПП;</a:t>
            </a:r>
            <a:endParaRPr lang="ru-RU">
              <a:solidFill>
                <a:schemeClr val="accent1">
                  <a:lumMod val="50000"/>
                </a:schemeClr>
              </a:solidFill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формирование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в системе ведомостей отправочных </a:t>
            </a: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марок или прием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ведомостей из </a:t>
            </a: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1С:УПП;</a:t>
            </a:r>
            <a:endParaRPr lang="ru-RU">
              <a:solidFill>
                <a:schemeClr val="accent1">
                  <a:lumMod val="50000"/>
                </a:schemeClr>
              </a:solidFill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формирование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в системе спецификаций деталей для производства отправочных </a:t>
            </a: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марок или прием спецификаций из 1С:УПП;</a:t>
            </a:r>
            <a:endParaRPr lang="ru-RU">
              <a:solidFill>
                <a:schemeClr val="accent1">
                  <a:lumMod val="50000"/>
                </a:schemeClr>
              </a:solidFill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формирование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и печать самоклеющейся этикетки с символьной информацией и штрихкодом;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маркировка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деталей и отправочных </a:t>
            </a: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марок этикеткой с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последующим </a:t>
            </a: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сканирова-нием штрих-кода;</a:t>
            </a:r>
            <a:endParaRPr lang="ru-RU">
              <a:solidFill>
                <a:schemeClr val="accent1">
                  <a:lumMod val="50000"/>
                </a:schemeClr>
              </a:solidFill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регистрация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производственных операций;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регистрация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операций контроля качества, в т.ч. результатов УЗК;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регистрация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лабораторных испытаний;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диспетчеризация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производства;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маркировка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готовой продукции краской (финишная</a:t>
            </a: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en-US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этикеткой;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пакетирование отправочных марок;</a:t>
            </a:r>
            <a:endParaRPr lang="ru-RU">
              <a:solidFill>
                <a:schemeClr val="accent1">
                  <a:lumMod val="50000"/>
                </a:schemeClr>
              </a:solidFill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маркировка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и регистрация операции «Отгрузка»; 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передача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данных о производстве и отгрузке в систему </a:t>
            </a: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1С:УПП;</a:t>
            </a:r>
            <a:endParaRPr lang="ru-RU">
              <a:solidFill>
                <a:schemeClr val="accent1">
                  <a:lumMod val="50000"/>
                </a:schemeClr>
              </a:solidFill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формирование необходимой отчетности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ru-RU" sz="2000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439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92696"/>
            <a:ext cx="9175231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04126" y="146009"/>
            <a:ext cx="383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FFFF00"/>
                </a:solidFill>
              </a:rPr>
              <a:t>Отгрузочная ведомость</a:t>
            </a:r>
            <a:endParaRPr lang="ru-RU" sz="24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74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27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-42723"/>
            <a:ext cx="6228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>
                <a:solidFill>
                  <a:srgbClr val="FFFF00"/>
                </a:solidFill>
              </a:rPr>
              <a:t>   Форма регистрации операций вручную (при отказе</a:t>
            </a:r>
          </a:p>
          <a:p>
            <a:r>
              <a:rPr lang="ru-RU" b="1" smtClean="0">
                <a:solidFill>
                  <a:srgbClr val="FFFF00"/>
                </a:solidFill>
              </a:rPr>
              <a:t>      мобильных устойств и сетевого оборудования </a:t>
            </a:r>
            <a:endParaRPr lang="ru-RU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827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92696"/>
            <a:ext cx="9117154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39140" y="76133"/>
            <a:ext cx="3972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FFFF00"/>
                </a:solidFill>
              </a:rPr>
              <a:t>Форма диспетчеризации</a:t>
            </a:r>
            <a:endParaRPr lang="ru-RU" sz="24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58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90" y="692696"/>
            <a:ext cx="9144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ru-RU" i="1" u="sng" smtClean="0">
                <a:solidFill>
                  <a:schemeClr val="accent1">
                    <a:lumMod val="50000"/>
                  </a:schemeClr>
                </a:solidFill>
              </a:rPr>
              <a:t>Механизмы </a:t>
            </a:r>
            <a:r>
              <a:rPr lang="ru-RU" i="1" u="sng">
                <a:solidFill>
                  <a:schemeClr val="accent1">
                    <a:lumMod val="50000"/>
                  </a:schemeClr>
                </a:solidFill>
              </a:rPr>
              <a:t>защиты от путаниц и пересортицы</a:t>
            </a:r>
            <a:r>
              <a:rPr lang="ru-RU" i="1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endParaRPr lang="ru-RU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Этикетки формируются в строгой привязке к спецификации (для детали), ведомости отправочных марок и, соответственно, к заказу клиента.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При формировании этикетки на марку осуществляется контроль на наличие данной марки в ведомости отправочных элементов.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При формировании этикетки на отправочную марку осуществляется контроль на то, что этикетка на данную марку не сформирована ранее, а также что марка не находится в производстве или отгружена.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При регистрации операций осуществляется контроль на то, что данная марка прошла регистрацию на предыдущей операции а также подтвержден факт ее годности после ремонта (устранения несоответствия).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При выполнении пакетирования отправочных марок осуществляется контроль на то, что сканируемые этикетки для включения в пакет относятся  именно к выбранному заказу.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При маркировке марок краской данные для маркировки однозначно соответствует данным, отсканированной этикетки, прикрепленной к соответствующей марке.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При оформлении в системе операции отгрузки осуществляется контроль на то, что сканируемые этикетки пакетов относятся к выбранному заказу.</a:t>
            </a:r>
          </a:p>
          <a:p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11761" y="15007"/>
            <a:ext cx="7332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smtClean="0">
                <a:solidFill>
                  <a:srgbClr val="FFFF00"/>
                </a:solidFill>
              </a:rPr>
              <a:t>   Виды автоматического контроля в системе</a:t>
            </a:r>
            <a:endParaRPr lang="ru-RU" sz="23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7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90" y="692696"/>
            <a:ext cx="9144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i="1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</a:p>
          <a:p>
            <a:pPr lvl="0" algn="ctr"/>
            <a:r>
              <a:rPr lang="ru-RU" i="1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i="1" u="sng">
                <a:solidFill>
                  <a:schemeClr val="accent1">
                    <a:lumMod val="50000"/>
                  </a:schemeClr>
                </a:solidFill>
              </a:rPr>
              <a:t>Перспективы развития </a:t>
            </a:r>
            <a:r>
              <a:rPr lang="ru-RU" sz="2000" b="1" i="1" u="sng" smtClean="0">
                <a:solidFill>
                  <a:schemeClr val="accent1">
                    <a:lumMod val="50000"/>
                  </a:schemeClr>
                </a:solidFill>
              </a:rPr>
              <a:t>Системы.</a:t>
            </a:r>
          </a:p>
          <a:p>
            <a:pPr lvl="0"/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</a:p>
          <a:p>
            <a:pPr lvl="0"/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     Возможно развитие системы по следующим направлениям: </a:t>
            </a:r>
          </a:p>
          <a:p>
            <a:pPr lvl="0"/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 на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основе системы идентификации, с применением </a:t>
            </a: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 ноутбука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и сканера</a:t>
            </a:r>
          </a:p>
          <a:p>
            <a:pPr lvl="0"/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      реализация учета на стрительно-монтажных площадках:, например: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ru-RU" sz="160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контроль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поступивших пакетов и марок путем сканирования штрих-кода с </a:t>
            </a: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                         ярлыков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и этикеток</a:t>
            </a: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endParaRPr lang="ru-RU" sz="160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выделение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на монтажной схеме поступивших марок и определение </a:t>
            </a: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приори-тетности последующего производства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, и отгрузки отправочных марок </a:t>
            </a: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исходя</a:t>
            </a:r>
          </a:p>
          <a:p>
            <a:pPr lvl="0"/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     из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хода </a:t>
            </a: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монтажа.</a:t>
            </a:r>
          </a:p>
          <a:p>
            <a:pPr lvl="0"/>
            <a:endParaRPr lang="ru-RU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Автоматизированный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расчет потребности в металле под принятые </a:t>
            </a: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заказы</a:t>
            </a:r>
          </a:p>
          <a:p>
            <a:pPr lvl="0"/>
            <a:endParaRPr lang="ru-RU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Автоматизированный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учет отгружаемой продукции по фактическому </a:t>
            </a: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весу (интеграция с весовым оборудованием).</a:t>
            </a:r>
          </a:p>
          <a:p>
            <a:pPr lvl="0"/>
            <a:endParaRPr lang="ru-RU" sz="16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95936" y="15007"/>
            <a:ext cx="7332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smtClean="0">
                <a:solidFill>
                  <a:srgbClr val="FFFF00"/>
                </a:solidFill>
              </a:rPr>
              <a:t>   Перспективы развития</a:t>
            </a:r>
            <a:endParaRPr lang="ru-RU" sz="23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4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447529"/>
            <a:ext cx="3576620" cy="2357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</a:pPr>
            <a:r>
              <a:rPr lang="en-GB" b="1">
                <a:solidFill>
                  <a:schemeClr val="accent1">
                    <a:lumMod val="50000"/>
                  </a:schemeClr>
                </a:solidFill>
                <a:latin typeface="Arial Unicode MS" pitchFamily="32" charset="0"/>
                <a:cs typeface="Arial Unicode MS" pitchFamily="32" charset="0"/>
              </a:rPr>
              <a:t> </a:t>
            </a:r>
            <a:r>
              <a:rPr lang="ru-RU" b="1">
                <a:solidFill>
                  <a:schemeClr val="accent1">
                    <a:lumMod val="50000"/>
                  </a:schemeClr>
                </a:solidFill>
                <a:cs typeface="Arial Unicode MS" pitchFamily="32" charset="0"/>
              </a:rPr>
              <a:t>ООО «ПРОМАТИС»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GB" b="1">
                <a:solidFill>
                  <a:schemeClr val="accent1">
                    <a:lumMod val="50000"/>
                  </a:schemeClr>
                </a:solidFill>
                <a:latin typeface="Arial Unicode MS" pitchFamily="32" charset="0"/>
                <a:cs typeface="Arial Unicode MS" pitchFamily="32" charset="0"/>
              </a:rPr>
              <a:t>454080, Россия, г.Челябинск, 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 Unicode MS" pitchFamily="32" charset="0"/>
                <a:cs typeface="Arial Unicode MS" pitchFamily="32" charset="0"/>
              </a:rPr>
              <a:t>у</a:t>
            </a:r>
            <a:r>
              <a:rPr lang="en-GB" b="1">
                <a:solidFill>
                  <a:schemeClr val="accent1">
                    <a:lumMod val="50000"/>
                  </a:schemeClr>
                </a:solidFill>
                <a:latin typeface="Arial Unicode MS" pitchFamily="32" charset="0"/>
                <a:cs typeface="Arial Unicode MS" pitchFamily="32" charset="0"/>
              </a:rPr>
              <a:t>л</a:t>
            </a: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 Unicode MS" pitchFamily="32" charset="0"/>
                <a:cs typeface="Arial Unicode MS" pitchFamily="32" charset="0"/>
              </a:rPr>
              <a:t>.</a:t>
            </a:r>
            <a:r>
              <a:rPr lang="en-GB" b="1">
                <a:solidFill>
                  <a:schemeClr val="accent1">
                    <a:lumMod val="50000"/>
                  </a:schemeClr>
                </a:solidFill>
                <a:latin typeface="Arial Unicode MS" pitchFamily="32" charset="0"/>
                <a:cs typeface="Arial Unicode MS" pitchFamily="32" charset="0"/>
              </a:rPr>
              <a:t> Энтузиастов 6-а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 Unicode MS" pitchFamily="32" charset="0"/>
                <a:cs typeface="Arial Unicode MS" pitchFamily="32" charset="0"/>
              </a:rPr>
              <a:t>т</a:t>
            </a:r>
            <a:r>
              <a:rPr lang="en-GB" b="1">
                <a:solidFill>
                  <a:schemeClr val="accent1">
                    <a:lumMod val="50000"/>
                  </a:schemeClr>
                </a:solidFill>
                <a:latin typeface="Arial Unicode MS" pitchFamily="32" charset="0"/>
                <a:cs typeface="Arial Unicode MS" pitchFamily="32" charset="0"/>
              </a:rPr>
              <a:t>ел./Факс: (351) 265-71-56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Arial Unicode MS" pitchFamily="32" charset="0"/>
                <a:cs typeface="Arial Unicode MS" pitchFamily="32" charset="0"/>
              </a:rPr>
              <a:t>т</a:t>
            </a:r>
            <a:r>
              <a:rPr lang="en-GB" b="1">
                <a:solidFill>
                  <a:schemeClr val="accent1">
                    <a:lumMod val="50000"/>
                  </a:schemeClr>
                </a:solidFill>
                <a:latin typeface="Arial Unicode MS" pitchFamily="32" charset="0"/>
                <a:cs typeface="Arial Unicode MS" pitchFamily="32" charset="0"/>
              </a:rPr>
              <a:t>ел.: (351) 265-71-54, 265-72-35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GB" b="1">
                <a:solidFill>
                  <a:schemeClr val="accent1">
                    <a:lumMod val="50000"/>
                  </a:schemeClr>
                </a:solidFill>
                <a:latin typeface="Arial Unicode MS" pitchFamily="32" charset="0"/>
                <a:cs typeface="Arial Unicode MS" pitchFamily="32" charset="0"/>
              </a:rPr>
              <a:t>e-mail: info@promatis.ru</a:t>
            </a:r>
          </a:p>
          <a:p>
            <a:pPr defTabSz="449263" fontAlgn="base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GB" b="1">
                <a:solidFill>
                  <a:schemeClr val="accent1">
                    <a:lumMod val="50000"/>
                  </a:schemeClr>
                </a:solidFill>
                <a:latin typeface="Arial Unicode MS" pitchFamily="32" charset="0"/>
                <a:cs typeface="Arial Unicode MS" pitchFamily="32" charset="0"/>
              </a:rPr>
              <a:t>http://www.promatis.ru/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Arial Unicode MS" pitchFamily="32" charset="0"/>
              <a:cs typeface="Arial Unicode MS" pitchFamily="3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556792"/>
            <a:ext cx="9144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smtClean="0">
                <a:solidFill>
                  <a:schemeClr val="accent1">
                    <a:lumMod val="50000"/>
                  </a:schemeClr>
                </a:solidFill>
              </a:rPr>
              <a:t>         Благодарим за внимание,</a:t>
            </a:r>
          </a:p>
          <a:p>
            <a:endParaRPr lang="ru-RU" sz="2400" i="1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i="1" smtClean="0">
                <a:solidFill>
                  <a:schemeClr val="accent1">
                    <a:lumMod val="50000"/>
                  </a:schemeClr>
                </a:solidFill>
              </a:rPr>
              <a:t>         готовы безвозмездно выполнить предпроектное</a:t>
            </a:r>
          </a:p>
          <a:p>
            <a:r>
              <a:rPr lang="ru-RU" sz="2400" i="1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i="1" smtClean="0">
                <a:solidFill>
                  <a:schemeClr val="accent1">
                    <a:lumMod val="50000"/>
                  </a:schemeClr>
                </a:solidFill>
              </a:rPr>
              <a:t>      обследование вашего производства и представить  </a:t>
            </a:r>
          </a:p>
          <a:p>
            <a:r>
              <a:rPr lang="ru-RU" sz="2400" i="1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i="1" smtClean="0">
                <a:solidFill>
                  <a:schemeClr val="accent1">
                    <a:lumMod val="50000"/>
                  </a:schemeClr>
                </a:solidFill>
              </a:rPr>
              <a:t>                    технико-коммерческое предложение !</a:t>
            </a:r>
          </a:p>
          <a:p>
            <a:pPr>
              <a:lnSpc>
                <a:spcPct val="150000"/>
              </a:lnSpc>
            </a:pPr>
            <a:r>
              <a:rPr lang="ru-RU" sz="240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Телефон для консультаций:   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8 - 982 114  54 93 </a:t>
            </a:r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  Якубович Валерий Григорьевич</a:t>
            </a:r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4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2554597" y="1845222"/>
            <a:ext cx="3828540" cy="187220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>
              <a:solidFill>
                <a:schemeClr val="bg1"/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>
              <a:solidFill>
                <a:schemeClr val="bg1"/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>
              <a:solidFill>
                <a:schemeClr val="bg1"/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>
              <a:solidFill>
                <a:schemeClr val="bg1"/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>
              <a:solidFill>
                <a:schemeClr val="bg1"/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>
              <a:solidFill>
                <a:schemeClr val="bg1"/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>
              <a:solidFill>
                <a:schemeClr val="bg1"/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>
              <a:solidFill>
                <a:schemeClr val="bg1"/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6" charset="0"/>
            </a:endParaRPr>
          </a:p>
        </p:txBody>
      </p:sp>
      <p:sp>
        <p:nvSpPr>
          <p:cNvPr id="9" name="Стрелка вниз 8"/>
          <p:cNvSpPr/>
          <p:nvPr/>
        </p:nvSpPr>
        <p:spPr bwMode="auto">
          <a:xfrm>
            <a:off x="5292055" y="3830911"/>
            <a:ext cx="215652" cy="401538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52" y="4293094"/>
            <a:ext cx="3864199" cy="2079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трелка вниз 10"/>
          <p:cNvSpPr/>
          <p:nvPr/>
        </p:nvSpPr>
        <p:spPr bwMode="auto">
          <a:xfrm>
            <a:off x="3455876" y="3830911"/>
            <a:ext cx="216024" cy="416792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4597" y="1850551"/>
            <a:ext cx="381221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               </a:t>
            </a:r>
            <a:r>
              <a:rPr lang="ru-RU" sz="200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</a:t>
            </a:r>
          </a:p>
          <a:p>
            <a:endParaRPr lang="ru-RU" sz="200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ведомостей отправочных марок </a:t>
            </a:r>
          </a:p>
          <a:p>
            <a:r>
              <a:rPr lang="ru-RU" sz="200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и</a:t>
            </a:r>
          </a:p>
          <a:p>
            <a:r>
              <a:rPr lang="ru-RU" sz="200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спецификаций деталей</a:t>
            </a:r>
            <a:endParaRPr lang="ru-RU" sz="200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572426" y="908720"/>
            <a:ext cx="3828540" cy="36004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smtClean="0">
              <a:solidFill>
                <a:schemeClr val="accent1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>
              <a:solidFill>
                <a:schemeClr val="accent1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smtClean="0">
              <a:solidFill>
                <a:schemeClr val="accent1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40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</a:rPr>
              <a:t>  </a:t>
            </a:r>
            <a:endParaRPr lang="ru-RU" sz="2400">
              <a:solidFill>
                <a:schemeClr val="accent1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sz="2400" smtClean="0">
              <a:solidFill>
                <a:schemeClr val="accent1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z="200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Клиентский заказ,  чертеж</a:t>
            </a: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 bwMode="auto">
          <a:xfrm>
            <a:off x="4360855" y="1372926"/>
            <a:ext cx="216024" cy="416792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3368" y="6382739"/>
            <a:ext cx="3510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Ведомость отправочных марок</a:t>
            </a:r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37137" y="6372720"/>
            <a:ext cx="274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Спецификация деталей</a:t>
            </a:r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93094"/>
            <a:ext cx="396044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699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  <p:bldP spid="7" grpId="0"/>
      <p:bldP spid="12" grpId="0" animBg="1"/>
      <p:bldP spid="14" grpId="0" animBg="1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9537" y="82054"/>
            <a:ext cx="5224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mtClean="0">
                <a:solidFill>
                  <a:srgbClr val="FFFF00"/>
                </a:solidFill>
              </a:rPr>
              <a:t>   Ведомость отправочных марок</a:t>
            </a:r>
            <a:endParaRPr lang="ru-RU" sz="2400" b="1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92696"/>
            <a:ext cx="9143999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6289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92080" y="101823"/>
            <a:ext cx="5031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mtClean="0">
                <a:solidFill>
                  <a:srgbClr val="FFFF00"/>
                </a:solidFill>
              </a:rPr>
              <a:t>Спецификация</a:t>
            </a:r>
            <a:r>
              <a:rPr lang="en-US" sz="2400" b="1" smtClean="0">
                <a:solidFill>
                  <a:srgbClr val="FFFF00"/>
                </a:solidFill>
              </a:rPr>
              <a:t> </a:t>
            </a:r>
            <a:r>
              <a:rPr lang="ru-RU" sz="2400" b="1" smtClean="0">
                <a:solidFill>
                  <a:srgbClr val="FFFF00"/>
                </a:solidFill>
              </a:rPr>
              <a:t>деталей</a:t>
            </a:r>
            <a:endParaRPr lang="ru-RU" sz="2400" b="1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4168" y="6279066"/>
            <a:ext cx="1980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smtClean="0">
                <a:solidFill>
                  <a:schemeClr val="bg1">
                    <a:lumMod val="50000"/>
                  </a:schemeClr>
                </a:solidFill>
              </a:rPr>
              <a:t>Номер чертежа:         3697-10</a:t>
            </a:r>
            <a:endParaRPr lang="ru-RU" sz="1000" b="1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82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1958" y="67722"/>
            <a:ext cx="6293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FFFF00"/>
                </a:solidFill>
              </a:rPr>
              <a:t>АРМ цеха (участка) подготовки металла</a:t>
            </a:r>
            <a:endParaRPr lang="ru-RU" sz="2400" b="1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92696"/>
            <a:ext cx="8622923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i="1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i="1" smtClean="0">
                <a:solidFill>
                  <a:schemeClr val="accent1">
                    <a:lumMod val="50000"/>
                  </a:schemeClr>
                </a:solidFill>
              </a:rPr>
              <a:t>                             </a:t>
            </a:r>
            <a:r>
              <a:rPr lang="ru-RU" sz="2400" b="1" i="1" u="sng" smtClean="0">
                <a:solidFill>
                  <a:schemeClr val="accent1">
                    <a:lumMod val="50000"/>
                  </a:schemeClr>
                </a:solidFill>
              </a:rPr>
              <a:t>Подготовка металла.</a:t>
            </a:r>
            <a:endParaRPr lang="ru-RU" sz="2400" b="1" i="1" u="sng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b="1" i="1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i="1" smtClean="0">
                <a:solidFill>
                  <a:schemeClr val="accent1">
                    <a:lumMod val="50000"/>
                  </a:schemeClr>
                </a:solidFill>
              </a:rPr>
              <a:t>Функции  АРМ :</a:t>
            </a:r>
          </a:p>
          <a:p>
            <a:endParaRPr lang="ru-RU" sz="2400" b="1" i="1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b="1" i="1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i="1" smtClean="0">
                <a:solidFill>
                  <a:schemeClr val="accent1">
                    <a:lumMod val="50000"/>
                  </a:schemeClr>
                </a:solidFill>
              </a:rPr>
              <a:t>Формирование и печать этикетки, наклейка этикетки на изготовленную деталь;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b="1" i="1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i="1" smtClean="0">
                <a:solidFill>
                  <a:schemeClr val="accent1">
                    <a:lumMod val="50000"/>
                  </a:schemeClr>
                </a:solidFill>
              </a:rPr>
              <a:t>Сканирование штрих-кода, контроль принадлежности детали соответствующей отправочной марке;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b="1" i="1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i="1" smtClean="0">
                <a:solidFill>
                  <a:schemeClr val="accent1">
                    <a:lumMod val="50000"/>
                  </a:schemeClr>
                </a:solidFill>
              </a:rPr>
              <a:t>Регистрация факта изготовления детали;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b="1" i="1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i="1" smtClean="0">
                <a:solidFill>
                  <a:schemeClr val="accent1">
                    <a:lumMod val="50000"/>
                  </a:schemeClr>
                </a:solidFill>
              </a:rPr>
              <a:t>Контроль качества изготовленной детали и регистрация выполнения контрольной операции. </a:t>
            </a:r>
          </a:p>
          <a:p>
            <a:endParaRPr lang="ru-RU" sz="2000" b="1" i="1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000" b="1" i="1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000" b="1" i="1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i="1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i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167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18555"/>
            <a:ext cx="2406352" cy="108630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31819" y="749223"/>
            <a:ext cx="280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solidFill>
                  <a:schemeClr val="accent1">
                    <a:lumMod val="50000"/>
                  </a:schemeClr>
                </a:solidFill>
              </a:rPr>
              <a:t> Спецификация деталей</a:t>
            </a:r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 bwMode="auto">
          <a:xfrm>
            <a:off x="5995111" y="3716821"/>
            <a:ext cx="218748" cy="445662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419" y="4215754"/>
            <a:ext cx="1323975" cy="1323975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Стрелка вниз 6"/>
          <p:cNvSpPr/>
          <p:nvPr/>
        </p:nvSpPr>
        <p:spPr bwMode="auto">
          <a:xfrm>
            <a:off x="5997835" y="5563026"/>
            <a:ext cx="216024" cy="416792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5482927" y="6040193"/>
            <a:ext cx="1245839" cy="6881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4932040" y="2673624"/>
            <a:ext cx="2406352" cy="1043197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b="1" i="0" u="none" strike="noStrike" cap="none" normalizeH="0" baseline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b="1">
              <a:solidFill>
                <a:schemeClr val="accent1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b="1" i="0" u="none" strike="noStrike" cap="none" normalizeH="0" baseline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 b="1">
              <a:solidFill>
                <a:schemeClr val="accent1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b="1" i="0" u="none" strike="noStrike" cap="none" normalizeH="0" baseline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>
              <a:solidFill>
                <a:schemeClr val="accent1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i="0" u="none" strike="noStrike" cap="none" normalizeH="0" baseline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6" charset="0"/>
              </a:rPr>
              <a:t> </a:t>
            </a:r>
            <a:endParaRPr kumimoji="0" lang="en-US" i="0" u="none" strike="noStrike" cap="none" normalizeH="0" baseline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US">
              <a:solidFill>
                <a:schemeClr val="accent1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ru-RU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</a:rPr>
              <a:t>Регистрация факта </a:t>
            </a: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i="0" u="none" strike="noStrike" cap="none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ru-RU" b="1" smtClean="0">
              <a:solidFill>
                <a:schemeClr val="accent1">
                  <a:lumMod val="50000"/>
                </a:schemeClr>
              </a:solidFill>
              <a:latin typeface="Times New Roman" pitchFamily="16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b="1" i="0" u="none" strike="noStrike" cap="none" normalizeH="0" baseline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6" charset="0"/>
            </a:endParaRPr>
          </a:p>
        </p:txBody>
      </p:sp>
      <p:sp>
        <p:nvSpPr>
          <p:cNvPr id="9" name="Стрелка вниз 8"/>
          <p:cNvSpPr/>
          <p:nvPr/>
        </p:nvSpPr>
        <p:spPr bwMode="auto">
          <a:xfrm>
            <a:off x="5997835" y="2213103"/>
            <a:ext cx="216024" cy="416792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7301" y="2980679"/>
            <a:ext cx="2406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изготовления</a:t>
            </a:r>
          </a:p>
          <a:p>
            <a:r>
              <a:rPr lang="ru-RU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деталей</a:t>
            </a:r>
            <a:endParaRPr lang="ru-RU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224" y="2852662"/>
            <a:ext cx="417799" cy="85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/>
          <p:nvPr/>
        </p:nvPicPr>
        <p:blipFill>
          <a:blip r:embed="rId6"/>
          <a:stretch>
            <a:fillRect/>
          </a:stretch>
        </p:blipFill>
        <p:spPr>
          <a:xfrm>
            <a:off x="213260" y="1268760"/>
            <a:ext cx="2990588" cy="2035085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0" y="4215754"/>
            <a:ext cx="2990588" cy="202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803" y="4215754"/>
            <a:ext cx="1671193" cy="144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115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 animBg="1"/>
      <p:bldP spid="5" grpId="0" animBg="1"/>
      <p:bldP spid="9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4367" y="117921"/>
            <a:ext cx="5275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FFFF00"/>
                </a:solidFill>
              </a:rPr>
              <a:t>АРМ цеха (участка) сборо-сварки</a:t>
            </a:r>
            <a:endParaRPr lang="ru-RU" sz="2400" b="1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92696"/>
            <a:ext cx="8622923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smtClean="0">
                <a:solidFill>
                  <a:schemeClr val="accent1">
                    <a:lumMod val="50000"/>
                  </a:schemeClr>
                </a:solidFill>
              </a:rPr>
              <a:t>                                   </a:t>
            </a:r>
          </a:p>
          <a:p>
            <a:r>
              <a:rPr lang="ru-RU" sz="2400" b="1" i="1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smtClean="0">
                <a:solidFill>
                  <a:schemeClr val="accent1">
                    <a:lumMod val="50000"/>
                  </a:schemeClr>
                </a:solidFill>
              </a:rPr>
              <a:t>                                 </a:t>
            </a:r>
            <a:r>
              <a:rPr lang="ru-RU" sz="2400" b="1" i="1" u="sng" smtClean="0">
                <a:solidFill>
                  <a:schemeClr val="accent1">
                    <a:lumMod val="50000"/>
                  </a:schemeClr>
                </a:solidFill>
              </a:rPr>
              <a:t>Сборо-сварка.</a:t>
            </a:r>
          </a:p>
          <a:p>
            <a:endParaRPr lang="ru-RU" sz="2400" b="1" i="1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i="1" smtClean="0">
                <a:solidFill>
                  <a:schemeClr val="accent1">
                    <a:lumMod val="50000"/>
                  </a:schemeClr>
                </a:solidFill>
              </a:rPr>
              <a:t>Функции  АРМ :</a:t>
            </a:r>
          </a:p>
          <a:p>
            <a:endParaRPr lang="ru-RU" sz="2400" b="1" i="1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b="1" i="1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i="1" smtClean="0">
                <a:solidFill>
                  <a:schemeClr val="accent1">
                    <a:lumMod val="50000"/>
                  </a:schemeClr>
                </a:solidFill>
              </a:rPr>
              <a:t>Сканирование штрих-кода и контроль соответствия детали конкретной отправочной марке;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b="1" i="1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i="1" smtClean="0">
                <a:solidFill>
                  <a:schemeClr val="accent1">
                    <a:lumMod val="50000"/>
                  </a:schemeClr>
                </a:solidFill>
              </a:rPr>
              <a:t>регистрация поступления детали на сборо-сварку;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b="1" i="1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i="1">
                <a:solidFill>
                  <a:schemeClr val="accent1">
                    <a:lumMod val="50000"/>
                  </a:schemeClr>
                </a:solidFill>
              </a:rPr>
              <a:t>Формирование и печать этикетки, </a:t>
            </a:r>
            <a:r>
              <a:rPr lang="ru-RU" sz="2000" b="1" i="1" smtClean="0">
                <a:solidFill>
                  <a:schemeClr val="accent1">
                    <a:lumMod val="50000"/>
                  </a:schemeClr>
                </a:solidFill>
              </a:rPr>
              <a:t>прикрепление этикетки </a:t>
            </a:r>
            <a:r>
              <a:rPr lang="ru-RU" sz="2000" b="1" i="1">
                <a:solidFill>
                  <a:schemeClr val="accent1">
                    <a:lumMod val="50000"/>
                  </a:schemeClr>
                </a:solidFill>
              </a:rPr>
              <a:t>на изготовленную </a:t>
            </a:r>
            <a:r>
              <a:rPr lang="ru-RU" sz="2000" b="1" i="1" smtClean="0">
                <a:solidFill>
                  <a:schemeClr val="accent1">
                    <a:lumMod val="50000"/>
                  </a:schemeClr>
                </a:solidFill>
              </a:rPr>
              <a:t>отправочнную марку (подвеска, магнит, пенал,др.);</a:t>
            </a:r>
            <a:endParaRPr lang="ru-RU" sz="2000" b="1" i="1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000" b="1" i="1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b="1" i="1" smtClean="0">
                <a:solidFill>
                  <a:schemeClr val="accent1">
                    <a:lumMod val="50000"/>
                  </a:schemeClr>
                </a:solidFill>
              </a:rPr>
              <a:t>Контроль качества изготовленной отправочной марки и регистрация выполнения контрольной операции. 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b="1" i="1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000" b="1" i="1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000" b="1" i="1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i="1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i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601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1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5691</TotalTime>
  <Words>1063</Words>
  <Application>Microsoft Office PowerPoint</Application>
  <PresentationFormat>Экран (4:3)</PresentationFormat>
  <Paragraphs>257</Paragraphs>
  <Slides>35</Slides>
  <Notes>1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1_Тема1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Якубович В.</dc:creator>
  <cp:lastModifiedBy>Якубович ВГ</cp:lastModifiedBy>
  <cp:revision>112</cp:revision>
  <dcterms:created xsi:type="dcterms:W3CDTF">2014-06-05T03:34:21Z</dcterms:created>
  <dcterms:modified xsi:type="dcterms:W3CDTF">2017-10-27T04:59:46Z</dcterms:modified>
</cp:coreProperties>
</file>